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78" r:id="rId1"/>
  </p:sldMasterIdLst>
  <p:notesMasterIdLst>
    <p:notesMasterId r:id="rId41"/>
  </p:notesMasterIdLst>
  <p:handoutMasterIdLst>
    <p:handoutMasterId r:id="rId42"/>
  </p:handoutMasterIdLst>
  <p:sldIdLst>
    <p:sldId id="265" r:id="rId2"/>
    <p:sldId id="266" r:id="rId3"/>
    <p:sldId id="460" r:id="rId4"/>
    <p:sldId id="471" r:id="rId5"/>
    <p:sldId id="472" r:id="rId6"/>
    <p:sldId id="470" r:id="rId7"/>
    <p:sldId id="268" r:id="rId8"/>
    <p:sldId id="452" r:id="rId9"/>
    <p:sldId id="271" r:id="rId10"/>
    <p:sldId id="272" r:id="rId11"/>
    <p:sldId id="273" r:id="rId12"/>
    <p:sldId id="275" r:id="rId13"/>
    <p:sldId id="277" r:id="rId14"/>
    <p:sldId id="461" r:id="rId15"/>
    <p:sldId id="280" r:id="rId16"/>
    <p:sldId id="285" r:id="rId17"/>
    <p:sldId id="286" r:id="rId18"/>
    <p:sldId id="462" r:id="rId19"/>
    <p:sldId id="290" r:id="rId20"/>
    <p:sldId id="291" r:id="rId21"/>
    <p:sldId id="292" r:id="rId22"/>
    <p:sldId id="301" r:id="rId23"/>
    <p:sldId id="463" r:id="rId24"/>
    <p:sldId id="310" r:id="rId25"/>
    <p:sldId id="467" r:id="rId26"/>
    <p:sldId id="475" r:id="rId27"/>
    <p:sldId id="464" r:id="rId28"/>
    <p:sldId id="320" r:id="rId29"/>
    <p:sldId id="329" r:id="rId30"/>
    <p:sldId id="468" r:id="rId31"/>
    <p:sldId id="331" r:id="rId32"/>
    <p:sldId id="332" r:id="rId33"/>
    <p:sldId id="474" r:id="rId34"/>
    <p:sldId id="473" r:id="rId35"/>
    <p:sldId id="465" r:id="rId36"/>
    <p:sldId id="338" r:id="rId37"/>
    <p:sldId id="339" r:id="rId38"/>
    <p:sldId id="466" r:id="rId39"/>
    <p:sldId id="476" r:id="rId40"/>
  </p:sldIdLst>
  <p:sldSz cx="12192000" cy="6858000"/>
  <p:notesSz cx="6858000" cy="92471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35" autoAdjust="0"/>
  </p:normalViewPr>
  <p:slideViewPr>
    <p:cSldViewPr>
      <p:cViewPr varScale="1">
        <p:scale>
          <a:sx n="70" d="100"/>
          <a:sy n="70" d="100"/>
        </p:scale>
        <p:origin x="1138" y="43"/>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Parent Race/Ethnicity</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Black or African American</c:v>
                </c:pt>
                <c:pt idx="1">
                  <c:v>White or Caucasian </c:v>
                </c:pt>
                <c:pt idx="2">
                  <c:v>Asian or Asian American</c:v>
                </c:pt>
                <c:pt idx="3">
                  <c:v>Latino or Hispanic</c:v>
                </c:pt>
              </c:strCache>
            </c:strRef>
          </c:cat>
          <c:val>
            <c:numRef>
              <c:f>Sheet1!$B$2:$B$5</c:f>
              <c:numCache>
                <c:formatCode>0%</c:formatCode>
                <c:ptCount val="4"/>
                <c:pt idx="0">
                  <c:v>0.08</c:v>
                </c:pt>
                <c:pt idx="1">
                  <c:v>0.17</c:v>
                </c:pt>
                <c:pt idx="2">
                  <c:v>0.19</c:v>
                </c:pt>
                <c:pt idx="3">
                  <c:v>0.66</c:v>
                </c:pt>
              </c:numCache>
            </c:numRef>
          </c:val>
          <c:extLst>
            <c:ext xmlns:c16="http://schemas.microsoft.com/office/drawing/2014/chart" uri="{C3380CC4-5D6E-409C-BE32-E72D297353CC}">
              <c16:uniqueId val="{00000000-33BB-4A70-A80C-1F04679A293B}"/>
            </c:ext>
          </c:extLst>
        </c:ser>
        <c:dLbls>
          <c:dLblPos val="outEnd"/>
          <c:showLegendKey val="0"/>
          <c:showVal val="1"/>
          <c:showCatName val="0"/>
          <c:showSerName val="0"/>
          <c:showPercent val="0"/>
          <c:showBubbleSize val="0"/>
        </c:dLbls>
        <c:gapWidth val="182"/>
        <c:axId val="1732796496"/>
        <c:axId val="1732807536"/>
      </c:barChart>
      <c:catAx>
        <c:axId val="17327964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32807536"/>
        <c:crosses val="autoZero"/>
        <c:auto val="1"/>
        <c:lblAlgn val="ctr"/>
        <c:lblOffset val="100"/>
        <c:noMultiLvlLbl val="0"/>
      </c:catAx>
      <c:valAx>
        <c:axId val="1732807536"/>
        <c:scaling>
          <c:orientation val="minMax"/>
        </c:scaling>
        <c:delete val="1"/>
        <c:axPos val="b"/>
        <c:numFmt formatCode="0%" sourceLinked="1"/>
        <c:majorTickMark val="none"/>
        <c:minorTickMark val="none"/>
        <c:tickLblPos val="nextTo"/>
        <c:crossAx val="17327964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I</a:t>
            </a:r>
            <a:r>
              <a:rPr lang="en-US" baseline="0" dirty="0"/>
              <a:t> learned something that will help me deal positively with a challenge I’m currently having with a child in my life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Agree</c:v>
                </c:pt>
                <c:pt idx="2">
                  <c:v>Neither</c:v>
                </c:pt>
                <c:pt idx="3">
                  <c:v>Disagree</c:v>
                </c:pt>
                <c:pt idx="4">
                  <c:v>Strongly Disagree</c:v>
                </c:pt>
              </c:strCache>
            </c:strRef>
          </c:cat>
          <c:val>
            <c:numRef>
              <c:f>Sheet1!$B$2:$B$6</c:f>
              <c:numCache>
                <c:formatCode>0%</c:formatCode>
                <c:ptCount val="5"/>
                <c:pt idx="0">
                  <c:v>0.56999999999999995</c:v>
                </c:pt>
                <c:pt idx="1">
                  <c:v>0.32</c:v>
                </c:pt>
                <c:pt idx="2">
                  <c:v>0.08</c:v>
                </c:pt>
                <c:pt idx="3">
                  <c:v>0.02</c:v>
                </c:pt>
                <c:pt idx="4">
                  <c:v>0.02</c:v>
                </c:pt>
              </c:numCache>
            </c:numRef>
          </c:val>
          <c:extLst>
            <c:ext xmlns:c16="http://schemas.microsoft.com/office/drawing/2014/chart" uri="{C3380CC4-5D6E-409C-BE32-E72D297353CC}">
              <c16:uniqueId val="{00000000-242A-42A3-BB55-3F498365BA0B}"/>
            </c:ext>
          </c:extLst>
        </c:ser>
        <c:dLbls>
          <c:dLblPos val="outEnd"/>
          <c:showLegendKey val="0"/>
          <c:showVal val="1"/>
          <c:showCatName val="0"/>
          <c:showSerName val="0"/>
          <c:showPercent val="0"/>
          <c:showBubbleSize val="0"/>
        </c:dLbls>
        <c:gapWidth val="219"/>
        <c:overlap val="-27"/>
        <c:axId val="1732798416"/>
        <c:axId val="1732803696"/>
      </c:barChart>
      <c:catAx>
        <c:axId val="1732798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32803696"/>
        <c:crosses val="autoZero"/>
        <c:auto val="1"/>
        <c:lblAlgn val="ctr"/>
        <c:lblOffset val="100"/>
        <c:noMultiLvlLbl val="0"/>
      </c:catAx>
      <c:valAx>
        <c:axId val="173280369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32798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Number of café</a:t>
            </a:r>
            <a:r>
              <a:rPr lang="en-US" baseline="0" dirty="0"/>
              <a:t>s a parent attended</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More than 11 cafés</c:v>
                </c:pt>
                <c:pt idx="1">
                  <c:v>6 - 10 cafés</c:v>
                </c:pt>
                <c:pt idx="2">
                  <c:v>2 - 5 cafés</c:v>
                </c:pt>
                <c:pt idx="3">
                  <c:v>This is my first café </c:v>
                </c:pt>
              </c:strCache>
            </c:strRef>
          </c:cat>
          <c:val>
            <c:numRef>
              <c:f>Sheet1!$B$2:$B$5</c:f>
              <c:numCache>
                <c:formatCode>0%</c:formatCode>
                <c:ptCount val="4"/>
                <c:pt idx="0">
                  <c:v>0.14000000000000001</c:v>
                </c:pt>
                <c:pt idx="1">
                  <c:v>0.05</c:v>
                </c:pt>
                <c:pt idx="2">
                  <c:v>0.49</c:v>
                </c:pt>
                <c:pt idx="3">
                  <c:v>0.32</c:v>
                </c:pt>
              </c:numCache>
            </c:numRef>
          </c:val>
          <c:extLst>
            <c:ext xmlns:c16="http://schemas.microsoft.com/office/drawing/2014/chart" uri="{C3380CC4-5D6E-409C-BE32-E72D297353CC}">
              <c16:uniqueId val="{00000000-DDA4-4CC5-83AB-86B11ABC72EA}"/>
            </c:ext>
          </c:extLst>
        </c:ser>
        <c:dLbls>
          <c:dLblPos val="outEnd"/>
          <c:showLegendKey val="0"/>
          <c:showVal val="1"/>
          <c:showCatName val="0"/>
          <c:showSerName val="0"/>
          <c:showPercent val="0"/>
          <c:showBubbleSize val="0"/>
        </c:dLbls>
        <c:gapWidth val="182"/>
        <c:axId val="1883130928"/>
        <c:axId val="1896224000"/>
      </c:barChart>
      <c:catAx>
        <c:axId val="18831309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6224000"/>
        <c:crosses val="autoZero"/>
        <c:auto val="1"/>
        <c:lblAlgn val="ctr"/>
        <c:lblOffset val="100"/>
        <c:noMultiLvlLbl val="0"/>
      </c:catAx>
      <c:valAx>
        <c:axId val="1896224000"/>
        <c:scaling>
          <c:orientation val="minMax"/>
        </c:scaling>
        <c:delete val="1"/>
        <c:axPos val="b"/>
        <c:numFmt formatCode="0%" sourceLinked="1"/>
        <c:majorTickMark val="none"/>
        <c:minorTickMark val="none"/>
        <c:tickLblPos val="nextTo"/>
        <c:crossAx val="18831309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Race/Ethnicity</a:t>
            </a:r>
            <a:r>
              <a:rPr lang="en-US" baseline="0" dirty="0"/>
              <a:t> of Café participants from 2020-2022</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American Indian/Alaska Native</c:v>
                </c:pt>
                <c:pt idx="1">
                  <c:v>Asian or Asian American</c:v>
                </c:pt>
                <c:pt idx="2">
                  <c:v>Black or African American</c:v>
                </c:pt>
                <c:pt idx="3">
                  <c:v>Latino or Hispanic</c:v>
                </c:pt>
                <c:pt idx="4">
                  <c:v>White or Caucasian</c:v>
                </c:pt>
              </c:strCache>
            </c:strRef>
          </c:cat>
          <c:val>
            <c:numRef>
              <c:f>Sheet1!$B$2:$B$6</c:f>
              <c:numCache>
                <c:formatCode>0%</c:formatCode>
                <c:ptCount val="5"/>
                <c:pt idx="0">
                  <c:v>4.3321299638989168E-2</c:v>
                </c:pt>
                <c:pt idx="1">
                  <c:v>7.9422382671480149E-2</c:v>
                </c:pt>
                <c:pt idx="2">
                  <c:v>7.0484581497797363E-2</c:v>
                </c:pt>
                <c:pt idx="3">
                  <c:v>0.78414096916299558</c:v>
                </c:pt>
                <c:pt idx="4">
                  <c:v>0.1762114537444934</c:v>
                </c:pt>
              </c:numCache>
            </c:numRef>
          </c:val>
          <c:extLst>
            <c:ext xmlns:c16="http://schemas.microsoft.com/office/drawing/2014/chart" uri="{C3380CC4-5D6E-409C-BE32-E72D297353CC}">
              <c16:uniqueId val="{00000000-F0F2-4405-A21C-D1C1D5A6E72D}"/>
            </c:ext>
          </c:extLst>
        </c:ser>
        <c:ser>
          <c:idx val="1"/>
          <c:order val="1"/>
          <c:tx>
            <c:strRef>
              <c:f>Sheet1!$C$1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American Indian/Alaska Native</c:v>
                </c:pt>
                <c:pt idx="1">
                  <c:v>Asian or Asian American</c:v>
                </c:pt>
                <c:pt idx="2">
                  <c:v>Black or African American</c:v>
                </c:pt>
                <c:pt idx="3">
                  <c:v>Latino or Hispanic</c:v>
                </c:pt>
                <c:pt idx="4">
                  <c:v>White or Caucasian</c:v>
                </c:pt>
              </c:strCache>
            </c:strRef>
          </c:cat>
          <c:val>
            <c:numRef>
              <c:f>Sheet1!$C$2:$C$6</c:f>
              <c:numCache>
                <c:formatCode>0%</c:formatCode>
                <c:ptCount val="5"/>
                <c:pt idx="0">
                  <c:v>7.4441687344913151E-3</c:v>
                </c:pt>
                <c:pt idx="1">
                  <c:v>0.12158808933002481</c:v>
                </c:pt>
                <c:pt idx="2">
                  <c:v>8.3126550868486346E-2</c:v>
                </c:pt>
                <c:pt idx="3">
                  <c:v>0.64143920595533499</c:v>
                </c:pt>
                <c:pt idx="4">
                  <c:v>0.13027295285359802</c:v>
                </c:pt>
              </c:numCache>
            </c:numRef>
          </c:val>
          <c:extLst>
            <c:ext xmlns:c16="http://schemas.microsoft.com/office/drawing/2014/chart" uri="{C3380CC4-5D6E-409C-BE32-E72D297353CC}">
              <c16:uniqueId val="{00000001-F0F2-4405-A21C-D1C1D5A6E72D}"/>
            </c:ext>
          </c:extLst>
        </c:ser>
        <c:ser>
          <c:idx val="2"/>
          <c:order val="2"/>
          <c:tx>
            <c:strRef>
              <c:f>Sheet1!$D$1</c:f>
              <c:strCache>
                <c:ptCount val="1"/>
                <c:pt idx="0">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American Indian/Alaska Native</c:v>
                </c:pt>
                <c:pt idx="1">
                  <c:v>Asian or Asian American</c:v>
                </c:pt>
                <c:pt idx="2">
                  <c:v>Black or African American</c:v>
                </c:pt>
                <c:pt idx="3">
                  <c:v>Latino or Hispanic</c:v>
                </c:pt>
                <c:pt idx="4">
                  <c:v>White or Caucasian</c:v>
                </c:pt>
              </c:strCache>
            </c:strRef>
          </c:cat>
          <c:val>
            <c:numRef>
              <c:f>Sheet1!$D$2:$D$6</c:f>
              <c:numCache>
                <c:formatCode>0%</c:formatCode>
                <c:ptCount val="5"/>
                <c:pt idx="0">
                  <c:v>1.5170670037926675E-2</c:v>
                </c:pt>
                <c:pt idx="1">
                  <c:v>0.17193426042983564</c:v>
                </c:pt>
                <c:pt idx="2">
                  <c:v>6.8268015170670035E-2</c:v>
                </c:pt>
                <c:pt idx="3">
                  <c:v>0.62199747155499363</c:v>
                </c:pt>
                <c:pt idx="4">
                  <c:v>0.1125158027812895</c:v>
                </c:pt>
              </c:numCache>
            </c:numRef>
          </c:val>
          <c:extLst>
            <c:ext xmlns:c16="http://schemas.microsoft.com/office/drawing/2014/chart" uri="{C3380CC4-5D6E-409C-BE32-E72D297353CC}">
              <c16:uniqueId val="{00000002-F0F2-4405-A21C-D1C1D5A6E72D}"/>
            </c:ext>
          </c:extLst>
        </c:ser>
        <c:dLbls>
          <c:dLblPos val="outEnd"/>
          <c:showLegendKey val="0"/>
          <c:showVal val="1"/>
          <c:showCatName val="0"/>
          <c:showSerName val="0"/>
          <c:showPercent val="0"/>
          <c:showBubbleSize val="0"/>
        </c:dLbls>
        <c:gapWidth val="219"/>
        <c:overlap val="-27"/>
        <c:axId val="1347236047"/>
        <c:axId val="1347240847"/>
      </c:barChart>
      <c:catAx>
        <c:axId val="1347236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7240847"/>
        <c:crosses val="autoZero"/>
        <c:auto val="1"/>
        <c:lblAlgn val="ctr"/>
        <c:lblOffset val="100"/>
        <c:noMultiLvlLbl val="0"/>
      </c:catAx>
      <c:valAx>
        <c:axId val="134724084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7236047"/>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Café Participant</a:t>
            </a:r>
            <a:r>
              <a:rPr lang="en-US" baseline="0" dirty="0"/>
              <a:t> Types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08C-4F35-9CF6-F8BF686ADA3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08C-4F35-9CF6-F8BF686ADA3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Parents</c:v>
                </c:pt>
                <c:pt idx="1">
                  <c:v>Child Care Providers</c:v>
                </c:pt>
              </c:strCache>
            </c:strRef>
          </c:cat>
          <c:val>
            <c:numRef>
              <c:f>Sheet1!$B$2:$B$3</c:f>
              <c:numCache>
                <c:formatCode>0%</c:formatCode>
                <c:ptCount val="2"/>
                <c:pt idx="0">
                  <c:v>0.8488664987405542</c:v>
                </c:pt>
                <c:pt idx="1">
                  <c:v>0.15113350125944586</c:v>
                </c:pt>
              </c:numCache>
            </c:numRef>
          </c:val>
          <c:extLst>
            <c:ext xmlns:c16="http://schemas.microsoft.com/office/drawing/2014/chart" uri="{C3380CC4-5D6E-409C-BE32-E72D297353CC}">
              <c16:uniqueId val="{00000000-8BF3-4766-BA4E-011BB1ED70E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Ages of Children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Expecting parent</c:v>
                </c:pt>
                <c:pt idx="1">
                  <c:v>Under 1 year old</c:v>
                </c:pt>
                <c:pt idx="2">
                  <c:v>1-2 years old</c:v>
                </c:pt>
                <c:pt idx="3">
                  <c:v>3-5 years old</c:v>
                </c:pt>
                <c:pt idx="4">
                  <c:v>6-8 years old</c:v>
                </c:pt>
                <c:pt idx="5">
                  <c:v>9-11 years old</c:v>
                </c:pt>
                <c:pt idx="6">
                  <c:v>12 years old and older</c:v>
                </c:pt>
              </c:strCache>
            </c:strRef>
          </c:cat>
          <c:val>
            <c:numRef>
              <c:f>Sheet1!$B$2:$B$8</c:f>
              <c:numCache>
                <c:formatCode>General</c:formatCode>
                <c:ptCount val="7"/>
                <c:pt idx="0">
                  <c:v>15</c:v>
                </c:pt>
                <c:pt idx="1">
                  <c:v>58</c:v>
                </c:pt>
                <c:pt idx="2">
                  <c:v>156</c:v>
                </c:pt>
                <c:pt idx="3">
                  <c:v>268</c:v>
                </c:pt>
                <c:pt idx="4">
                  <c:v>210</c:v>
                </c:pt>
                <c:pt idx="5">
                  <c:v>157</c:v>
                </c:pt>
                <c:pt idx="6">
                  <c:v>241</c:v>
                </c:pt>
              </c:numCache>
            </c:numRef>
          </c:val>
          <c:extLst>
            <c:ext xmlns:c16="http://schemas.microsoft.com/office/drawing/2014/chart" uri="{C3380CC4-5D6E-409C-BE32-E72D297353CC}">
              <c16:uniqueId val="{00000000-A363-4A37-8A80-0E2966335A9D}"/>
            </c:ext>
          </c:extLst>
        </c:ser>
        <c:dLbls>
          <c:dLblPos val="outEnd"/>
          <c:showLegendKey val="0"/>
          <c:showVal val="1"/>
          <c:showCatName val="0"/>
          <c:showSerName val="0"/>
          <c:showPercent val="0"/>
          <c:showBubbleSize val="0"/>
        </c:dLbls>
        <c:gapWidth val="219"/>
        <c:overlap val="-27"/>
        <c:axId val="774405951"/>
        <c:axId val="774394431"/>
      </c:barChart>
      <c:catAx>
        <c:axId val="774405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4394431"/>
        <c:crosses val="autoZero"/>
        <c:auto val="1"/>
        <c:lblAlgn val="ctr"/>
        <c:lblOffset val="100"/>
        <c:noMultiLvlLbl val="0"/>
      </c:catAx>
      <c:valAx>
        <c:axId val="77439443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4405951"/>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Parents’ Café Experience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Sheet1!$B$1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plan to use the resources provided</c:v>
                </c:pt>
                <c:pt idx="1">
                  <c:v>I learned something that will help me deal positiviely with a current challenge with a child</c:v>
                </c:pt>
                <c:pt idx="2">
                  <c:v>I learned something from somone else's experience</c:v>
                </c:pt>
                <c:pt idx="3">
                  <c:v>I felt safe sharing with others</c:v>
                </c:pt>
              </c:strCache>
            </c:strRef>
          </c:cat>
          <c:val>
            <c:numRef>
              <c:f>Sheet1!$B$2:$B$5</c:f>
              <c:numCache>
                <c:formatCode>0%</c:formatCode>
                <c:ptCount val="4"/>
                <c:pt idx="0">
                  <c:v>0.67</c:v>
                </c:pt>
                <c:pt idx="1">
                  <c:v>0.69</c:v>
                </c:pt>
                <c:pt idx="2">
                  <c:v>0.74</c:v>
                </c:pt>
                <c:pt idx="3">
                  <c:v>0.81</c:v>
                </c:pt>
              </c:numCache>
            </c:numRef>
          </c:val>
          <c:extLst>
            <c:ext xmlns:c16="http://schemas.microsoft.com/office/drawing/2014/chart" uri="{C3380CC4-5D6E-409C-BE32-E72D297353CC}">
              <c16:uniqueId val="{00000000-00BA-4284-8A37-055465D7440C}"/>
            </c:ext>
          </c:extLst>
        </c:ser>
        <c:ser>
          <c:idx val="1"/>
          <c:order val="1"/>
          <c:tx>
            <c:strRef>
              <c:f>Sheet1!$C$1</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plan to use the resources provided</c:v>
                </c:pt>
                <c:pt idx="1">
                  <c:v>I learned something that will help me deal positiviely with a current challenge with a child</c:v>
                </c:pt>
                <c:pt idx="2">
                  <c:v>I learned something from somone else's experience</c:v>
                </c:pt>
                <c:pt idx="3">
                  <c:v>I felt safe sharing with others</c:v>
                </c:pt>
              </c:strCache>
            </c:strRef>
          </c:cat>
          <c:val>
            <c:numRef>
              <c:f>Sheet1!$C$2:$C$5</c:f>
              <c:numCache>
                <c:formatCode>0%</c:formatCode>
                <c:ptCount val="4"/>
                <c:pt idx="0">
                  <c:v>0.28000000000000003</c:v>
                </c:pt>
                <c:pt idx="1">
                  <c:v>0.28000000000000003</c:v>
                </c:pt>
                <c:pt idx="2">
                  <c:v>0.24</c:v>
                </c:pt>
                <c:pt idx="3">
                  <c:v>0.18</c:v>
                </c:pt>
              </c:numCache>
            </c:numRef>
          </c:val>
          <c:extLst>
            <c:ext xmlns:c16="http://schemas.microsoft.com/office/drawing/2014/chart" uri="{C3380CC4-5D6E-409C-BE32-E72D297353CC}">
              <c16:uniqueId val="{00000001-00BA-4284-8A37-055465D7440C}"/>
            </c:ext>
          </c:extLst>
        </c:ser>
        <c:ser>
          <c:idx val="2"/>
          <c:order val="2"/>
          <c:tx>
            <c:strRef>
              <c:f>Sheet1!$D$1</c:f>
              <c:strCache>
                <c:ptCount val="1"/>
                <c:pt idx="0">
                  <c:v>Neither</c:v>
                </c:pt>
              </c:strCache>
            </c:strRef>
          </c:tx>
          <c:spPr>
            <a:solidFill>
              <a:schemeClr val="accent3"/>
            </a:solidFill>
            <a:ln>
              <a:noFill/>
            </a:ln>
            <a:effectLst/>
          </c:spPr>
          <c:invertIfNegative val="0"/>
          <c:dLbls>
            <c:dLbl>
              <c:idx val="0"/>
              <c:layout>
                <c:manualLayout>
                  <c:x val="3.1779416657424862E-2"/>
                  <c:y val="-9.7451849679323751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0BA-4284-8A37-055465D7440C}"/>
                </c:ext>
              </c:extLst>
            </c:dLbl>
            <c:dLbl>
              <c:idx val="1"/>
              <c:layout>
                <c:manualLayout>
                  <c:x val="2.6991571476100699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0BA-4284-8A37-055465D7440C}"/>
                </c:ext>
              </c:extLst>
            </c:dLbl>
            <c:dLbl>
              <c:idx val="2"/>
              <c:layout>
                <c:manualLayout>
                  <c:x val="2.2227902850171899E-2"/>
                  <c:y val="5.31561684280402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0BA-4284-8A37-055465D7440C}"/>
                </c:ext>
              </c:extLst>
            </c:dLbl>
            <c:dLbl>
              <c:idx val="3"/>
              <c:layout>
                <c:manualLayout>
                  <c:x val="2.1126760563380281E-2"/>
                  <c:y val="-1.218148120991546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0BA-4284-8A37-055465D7440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plan to use the resources provided</c:v>
                </c:pt>
                <c:pt idx="1">
                  <c:v>I learned something that will help me deal positiviely with a current challenge with a child</c:v>
                </c:pt>
                <c:pt idx="2">
                  <c:v>I learned something from somone else's experience</c:v>
                </c:pt>
                <c:pt idx="3">
                  <c:v>I felt safe sharing with others</c:v>
                </c:pt>
              </c:strCache>
            </c:strRef>
          </c:cat>
          <c:val>
            <c:numRef>
              <c:f>Sheet1!$D$2:$D$5</c:f>
              <c:numCache>
                <c:formatCode>0%</c:formatCode>
                <c:ptCount val="4"/>
                <c:pt idx="0">
                  <c:v>0.05</c:v>
                </c:pt>
                <c:pt idx="1">
                  <c:v>0.03</c:v>
                </c:pt>
                <c:pt idx="2">
                  <c:v>0.01</c:v>
                </c:pt>
                <c:pt idx="3">
                  <c:v>0.01</c:v>
                </c:pt>
              </c:numCache>
            </c:numRef>
          </c:val>
          <c:extLst>
            <c:ext xmlns:c16="http://schemas.microsoft.com/office/drawing/2014/chart" uri="{C3380CC4-5D6E-409C-BE32-E72D297353CC}">
              <c16:uniqueId val="{00000002-00BA-4284-8A37-055465D7440C}"/>
            </c:ext>
          </c:extLst>
        </c:ser>
        <c:ser>
          <c:idx val="3"/>
          <c:order val="3"/>
          <c:tx>
            <c:strRef>
              <c:f>Sheet1!$E$1</c:f>
              <c:strCache>
                <c:ptCount val="1"/>
                <c:pt idx="0">
                  <c:v>Disagree</c:v>
                </c:pt>
              </c:strCache>
            </c:strRef>
          </c:tx>
          <c:spPr>
            <a:solidFill>
              <a:schemeClr val="accent4"/>
            </a:solidFill>
            <a:ln>
              <a:noFill/>
            </a:ln>
            <a:effectLst/>
          </c:spPr>
          <c:invertIfNegative val="0"/>
          <c:dLbls>
            <c:delete val="1"/>
          </c:dLbls>
          <c:cat>
            <c:strRef>
              <c:f>Sheet1!$A$2:$A$5</c:f>
              <c:strCache>
                <c:ptCount val="4"/>
                <c:pt idx="0">
                  <c:v>I plan to use the resources provided</c:v>
                </c:pt>
                <c:pt idx="1">
                  <c:v>I learned something that will help me deal positiviely with a current challenge with a child</c:v>
                </c:pt>
                <c:pt idx="2">
                  <c:v>I learned something from somone else's experience</c:v>
                </c:pt>
                <c:pt idx="3">
                  <c:v>I felt safe sharing with others</c:v>
                </c:pt>
              </c:strCache>
            </c:strRef>
          </c:cat>
          <c:val>
            <c:numRef>
              <c:f>Sheet1!$E$2:$E$5</c:f>
              <c:numCache>
                <c:formatCode>0%</c:formatCode>
                <c:ptCount val="4"/>
                <c:pt idx="0">
                  <c:v>0</c:v>
                </c:pt>
                <c:pt idx="1">
                  <c:v>0</c:v>
                </c:pt>
                <c:pt idx="2">
                  <c:v>0</c:v>
                </c:pt>
                <c:pt idx="3">
                  <c:v>0</c:v>
                </c:pt>
              </c:numCache>
            </c:numRef>
          </c:val>
          <c:extLst>
            <c:ext xmlns:c16="http://schemas.microsoft.com/office/drawing/2014/chart" uri="{C3380CC4-5D6E-409C-BE32-E72D297353CC}">
              <c16:uniqueId val="{00000003-00BA-4284-8A37-055465D7440C}"/>
            </c:ext>
          </c:extLst>
        </c:ser>
        <c:ser>
          <c:idx val="4"/>
          <c:order val="4"/>
          <c:tx>
            <c:strRef>
              <c:f>Sheet1!$F$1</c:f>
              <c:strCache>
                <c:ptCount val="1"/>
                <c:pt idx="0">
                  <c:v>Strongly Disagree</c:v>
                </c:pt>
              </c:strCache>
            </c:strRef>
          </c:tx>
          <c:spPr>
            <a:solidFill>
              <a:schemeClr val="accent5"/>
            </a:solidFill>
            <a:ln>
              <a:noFill/>
            </a:ln>
            <a:effectLst/>
          </c:spPr>
          <c:invertIfNegative val="0"/>
          <c:dLbls>
            <c:delete val="1"/>
          </c:dLbls>
          <c:cat>
            <c:strRef>
              <c:f>Sheet1!$A$2:$A$5</c:f>
              <c:strCache>
                <c:ptCount val="4"/>
                <c:pt idx="0">
                  <c:v>I plan to use the resources provided</c:v>
                </c:pt>
                <c:pt idx="1">
                  <c:v>I learned something that will help me deal positiviely with a current challenge with a child</c:v>
                </c:pt>
                <c:pt idx="2">
                  <c:v>I learned something from somone else's experience</c:v>
                </c:pt>
                <c:pt idx="3">
                  <c:v>I felt safe sharing with others</c:v>
                </c:pt>
              </c:strCache>
            </c:strRef>
          </c:cat>
          <c:val>
            <c:numRef>
              <c:f>Sheet1!$F$2:$F$5</c:f>
              <c:numCache>
                <c:formatCode>0%</c:formatCode>
                <c:ptCount val="4"/>
                <c:pt idx="0">
                  <c:v>0</c:v>
                </c:pt>
                <c:pt idx="1">
                  <c:v>0</c:v>
                </c:pt>
                <c:pt idx="2">
                  <c:v>0</c:v>
                </c:pt>
                <c:pt idx="3">
                  <c:v>0</c:v>
                </c:pt>
              </c:numCache>
            </c:numRef>
          </c:val>
          <c:extLst>
            <c:ext xmlns:c16="http://schemas.microsoft.com/office/drawing/2014/chart" uri="{C3380CC4-5D6E-409C-BE32-E72D297353CC}">
              <c16:uniqueId val="{00000005-00BA-4284-8A37-055465D7440C}"/>
            </c:ext>
          </c:extLst>
        </c:ser>
        <c:dLbls>
          <c:dLblPos val="ctr"/>
          <c:showLegendKey val="0"/>
          <c:showVal val="1"/>
          <c:showCatName val="0"/>
          <c:showSerName val="0"/>
          <c:showPercent val="0"/>
          <c:showBubbleSize val="0"/>
        </c:dLbls>
        <c:gapWidth val="150"/>
        <c:overlap val="100"/>
        <c:axId val="774401151"/>
        <c:axId val="774400671"/>
      </c:barChart>
      <c:catAx>
        <c:axId val="7744011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74400671"/>
        <c:crosses val="autoZero"/>
        <c:auto val="1"/>
        <c:lblAlgn val="ctr"/>
        <c:lblOffset val="100"/>
        <c:noMultiLvlLbl val="0"/>
      </c:catAx>
      <c:valAx>
        <c:axId val="774400671"/>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44011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9011F1-B6E6-4DFF-A8AE-F69D2F504A97}" type="doc">
      <dgm:prSet loTypeId="urn:microsoft.com/office/officeart/2005/8/layout/cycle3" loCatId="cycle" qsTypeId="urn:microsoft.com/office/officeart/2005/8/quickstyle/simple1" qsCatId="simple" csTypeId="urn:microsoft.com/office/officeart/2005/8/colors/accent1_3" csCatId="accent1" phldr="1"/>
      <dgm:spPr/>
      <dgm:t>
        <a:bodyPr/>
        <a:lstStyle/>
        <a:p>
          <a:endParaRPr lang="en-US"/>
        </a:p>
      </dgm:t>
    </dgm:pt>
    <dgm:pt modelId="{BD1A2C3C-E0E9-41B6-A94B-386A059027F8}">
      <dgm:prSet phldrT="[Text]"/>
      <dgm:spPr/>
      <dgm:t>
        <a:bodyPr/>
        <a:lstStyle/>
        <a:p>
          <a:r>
            <a:rPr lang="en-US" dirty="0"/>
            <a:t>Engage Stakeholders</a:t>
          </a:r>
        </a:p>
      </dgm:t>
    </dgm:pt>
    <dgm:pt modelId="{3F6DBBB5-8634-432C-A24F-18ACF19142AF}" type="parTrans" cxnId="{0A82D62B-EF46-4FF5-A169-64E025325896}">
      <dgm:prSet/>
      <dgm:spPr/>
      <dgm:t>
        <a:bodyPr/>
        <a:lstStyle/>
        <a:p>
          <a:endParaRPr lang="en-US"/>
        </a:p>
      </dgm:t>
    </dgm:pt>
    <dgm:pt modelId="{67E88FA5-7D95-4D5A-8241-492D64ED8D98}" type="sibTrans" cxnId="{0A82D62B-EF46-4FF5-A169-64E025325896}">
      <dgm:prSet/>
      <dgm:spPr/>
      <dgm:t>
        <a:bodyPr/>
        <a:lstStyle/>
        <a:p>
          <a:endParaRPr lang="en-US"/>
        </a:p>
      </dgm:t>
    </dgm:pt>
    <dgm:pt modelId="{C99CC8AB-AF67-4478-95F0-CCF01B7F51C5}">
      <dgm:prSet phldrT="[Text]"/>
      <dgm:spPr/>
      <dgm:t>
        <a:bodyPr/>
        <a:lstStyle/>
        <a:p>
          <a:r>
            <a:rPr lang="en-US" dirty="0"/>
            <a:t>Describe the program</a:t>
          </a:r>
        </a:p>
      </dgm:t>
    </dgm:pt>
    <dgm:pt modelId="{2DF47D23-CD2A-4241-A231-20CF237F59C4}" type="parTrans" cxnId="{3427346C-800B-42FB-95B9-AB7358029B8A}">
      <dgm:prSet/>
      <dgm:spPr/>
      <dgm:t>
        <a:bodyPr/>
        <a:lstStyle/>
        <a:p>
          <a:endParaRPr lang="en-US"/>
        </a:p>
      </dgm:t>
    </dgm:pt>
    <dgm:pt modelId="{A18638C8-7AF3-4298-9BAC-1597D95F2E32}" type="sibTrans" cxnId="{3427346C-800B-42FB-95B9-AB7358029B8A}">
      <dgm:prSet/>
      <dgm:spPr/>
      <dgm:t>
        <a:bodyPr/>
        <a:lstStyle/>
        <a:p>
          <a:endParaRPr lang="en-US"/>
        </a:p>
      </dgm:t>
    </dgm:pt>
    <dgm:pt modelId="{38D5518D-9E4A-4BE7-9A49-159369BCE689}">
      <dgm:prSet phldrT="[Text]"/>
      <dgm:spPr/>
      <dgm:t>
        <a:bodyPr/>
        <a:lstStyle/>
        <a:p>
          <a:r>
            <a:rPr lang="en-US" dirty="0"/>
            <a:t>Focus the eval design</a:t>
          </a:r>
        </a:p>
      </dgm:t>
    </dgm:pt>
    <dgm:pt modelId="{F6D726A3-C27F-49F1-9EF9-45B231BC13E1}" type="parTrans" cxnId="{07B58867-CA94-43D3-A0EB-139C052E40F0}">
      <dgm:prSet/>
      <dgm:spPr/>
      <dgm:t>
        <a:bodyPr/>
        <a:lstStyle/>
        <a:p>
          <a:endParaRPr lang="en-US"/>
        </a:p>
      </dgm:t>
    </dgm:pt>
    <dgm:pt modelId="{BE1C21A4-3C9A-4239-97C8-6C7CE12241B4}" type="sibTrans" cxnId="{07B58867-CA94-43D3-A0EB-139C052E40F0}">
      <dgm:prSet/>
      <dgm:spPr/>
      <dgm:t>
        <a:bodyPr/>
        <a:lstStyle/>
        <a:p>
          <a:endParaRPr lang="en-US"/>
        </a:p>
      </dgm:t>
    </dgm:pt>
    <dgm:pt modelId="{64AD4C68-A7BD-4D0A-8202-04C9D058F0D8}">
      <dgm:prSet phldrT="[Text]"/>
      <dgm:spPr/>
      <dgm:t>
        <a:bodyPr/>
        <a:lstStyle/>
        <a:p>
          <a:r>
            <a:rPr lang="en-US" dirty="0"/>
            <a:t>Gather credible evidence</a:t>
          </a:r>
        </a:p>
      </dgm:t>
    </dgm:pt>
    <dgm:pt modelId="{F927C46F-C3D4-4E09-B0CF-0D2C6BA5152B}" type="parTrans" cxnId="{CBB098D3-6232-4198-A622-D83E249E944C}">
      <dgm:prSet/>
      <dgm:spPr/>
      <dgm:t>
        <a:bodyPr/>
        <a:lstStyle/>
        <a:p>
          <a:endParaRPr lang="en-US"/>
        </a:p>
      </dgm:t>
    </dgm:pt>
    <dgm:pt modelId="{BD7508A8-36A2-4153-9DDE-0A75DC32C991}" type="sibTrans" cxnId="{CBB098D3-6232-4198-A622-D83E249E944C}">
      <dgm:prSet/>
      <dgm:spPr/>
      <dgm:t>
        <a:bodyPr/>
        <a:lstStyle/>
        <a:p>
          <a:endParaRPr lang="en-US"/>
        </a:p>
      </dgm:t>
    </dgm:pt>
    <dgm:pt modelId="{73189E1F-87A3-42D6-B26D-B96C63FE42AF}">
      <dgm:prSet phldrT="[Text]"/>
      <dgm:spPr/>
      <dgm:t>
        <a:bodyPr/>
        <a:lstStyle/>
        <a:p>
          <a:r>
            <a:rPr lang="en-US" dirty="0"/>
            <a:t>Justify conclusions</a:t>
          </a:r>
        </a:p>
      </dgm:t>
    </dgm:pt>
    <dgm:pt modelId="{18E96140-AD18-4D53-9F1D-B44DAD6FF1EA}" type="parTrans" cxnId="{B865BD7F-5196-46AA-B88E-05CD3ECE9F16}">
      <dgm:prSet/>
      <dgm:spPr/>
      <dgm:t>
        <a:bodyPr/>
        <a:lstStyle/>
        <a:p>
          <a:endParaRPr lang="en-US"/>
        </a:p>
      </dgm:t>
    </dgm:pt>
    <dgm:pt modelId="{B5FC93EA-FDBD-41C4-86CA-92D41BD531A8}" type="sibTrans" cxnId="{B865BD7F-5196-46AA-B88E-05CD3ECE9F16}">
      <dgm:prSet/>
      <dgm:spPr/>
      <dgm:t>
        <a:bodyPr/>
        <a:lstStyle/>
        <a:p>
          <a:endParaRPr lang="en-US"/>
        </a:p>
      </dgm:t>
    </dgm:pt>
    <dgm:pt modelId="{70CC25B0-5738-4E64-9CB4-57FC6B01EE9D}">
      <dgm:prSet phldrT="[Text]"/>
      <dgm:spPr/>
      <dgm:t>
        <a:bodyPr/>
        <a:lstStyle/>
        <a:p>
          <a:r>
            <a:rPr lang="en-US" dirty="0"/>
            <a:t>Ensure use and share lessons</a:t>
          </a:r>
        </a:p>
      </dgm:t>
    </dgm:pt>
    <dgm:pt modelId="{4D32F889-B661-4CC8-A71A-5DEFC2CAC3E4}" type="parTrans" cxnId="{EDA19ED3-AF2A-4DFB-BF49-38DF492C03A1}">
      <dgm:prSet/>
      <dgm:spPr/>
      <dgm:t>
        <a:bodyPr/>
        <a:lstStyle/>
        <a:p>
          <a:endParaRPr lang="en-US"/>
        </a:p>
      </dgm:t>
    </dgm:pt>
    <dgm:pt modelId="{BFFF41C4-ADC3-4B8F-80E8-21DEADD7D926}" type="sibTrans" cxnId="{EDA19ED3-AF2A-4DFB-BF49-38DF492C03A1}">
      <dgm:prSet/>
      <dgm:spPr/>
      <dgm:t>
        <a:bodyPr/>
        <a:lstStyle/>
        <a:p>
          <a:endParaRPr lang="en-US"/>
        </a:p>
      </dgm:t>
    </dgm:pt>
    <dgm:pt modelId="{BEC023F5-3AA3-4050-8ADA-AA7AE67108D6}" type="pres">
      <dgm:prSet presAssocID="{459011F1-B6E6-4DFF-A8AE-F69D2F504A97}" presName="Name0" presStyleCnt="0">
        <dgm:presLayoutVars>
          <dgm:dir/>
          <dgm:resizeHandles val="exact"/>
        </dgm:presLayoutVars>
      </dgm:prSet>
      <dgm:spPr/>
    </dgm:pt>
    <dgm:pt modelId="{3F12B21E-134F-4A59-951B-9850D6560410}" type="pres">
      <dgm:prSet presAssocID="{459011F1-B6E6-4DFF-A8AE-F69D2F504A97}" presName="cycle" presStyleCnt="0"/>
      <dgm:spPr/>
    </dgm:pt>
    <dgm:pt modelId="{C27DA228-BB72-421A-89AD-2C433175843F}" type="pres">
      <dgm:prSet presAssocID="{BD1A2C3C-E0E9-41B6-A94B-386A059027F8}" presName="nodeFirstNode" presStyleLbl="node1" presStyleIdx="0" presStyleCnt="6">
        <dgm:presLayoutVars>
          <dgm:bulletEnabled val="1"/>
        </dgm:presLayoutVars>
      </dgm:prSet>
      <dgm:spPr/>
    </dgm:pt>
    <dgm:pt modelId="{B7BDEA97-B207-453E-A13C-5173B2BA0725}" type="pres">
      <dgm:prSet presAssocID="{67E88FA5-7D95-4D5A-8241-492D64ED8D98}" presName="sibTransFirstNode" presStyleLbl="bgShp" presStyleIdx="0" presStyleCnt="1"/>
      <dgm:spPr/>
    </dgm:pt>
    <dgm:pt modelId="{D34D1A54-8EE9-4B50-9B2D-33F814BC83DE}" type="pres">
      <dgm:prSet presAssocID="{C99CC8AB-AF67-4478-95F0-CCF01B7F51C5}" presName="nodeFollowingNodes" presStyleLbl="node1" presStyleIdx="1" presStyleCnt="6">
        <dgm:presLayoutVars>
          <dgm:bulletEnabled val="1"/>
        </dgm:presLayoutVars>
      </dgm:prSet>
      <dgm:spPr/>
    </dgm:pt>
    <dgm:pt modelId="{932AF37F-61FF-48AD-ACF2-1D7AE5507176}" type="pres">
      <dgm:prSet presAssocID="{38D5518D-9E4A-4BE7-9A49-159369BCE689}" presName="nodeFollowingNodes" presStyleLbl="node1" presStyleIdx="2" presStyleCnt="6">
        <dgm:presLayoutVars>
          <dgm:bulletEnabled val="1"/>
        </dgm:presLayoutVars>
      </dgm:prSet>
      <dgm:spPr/>
    </dgm:pt>
    <dgm:pt modelId="{EA8A8F96-2E07-403C-882F-6BDCECB5A4E9}" type="pres">
      <dgm:prSet presAssocID="{64AD4C68-A7BD-4D0A-8202-04C9D058F0D8}" presName="nodeFollowingNodes" presStyleLbl="node1" presStyleIdx="3" presStyleCnt="6">
        <dgm:presLayoutVars>
          <dgm:bulletEnabled val="1"/>
        </dgm:presLayoutVars>
      </dgm:prSet>
      <dgm:spPr/>
    </dgm:pt>
    <dgm:pt modelId="{5C39128F-6A3B-4803-A9A2-7BF25F8CF537}" type="pres">
      <dgm:prSet presAssocID="{73189E1F-87A3-42D6-B26D-B96C63FE42AF}" presName="nodeFollowingNodes" presStyleLbl="node1" presStyleIdx="4" presStyleCnt="6">
        <dgm:presLayoutVars>
          <dgm:bulletEnabled val="1"/>
        </dgm:presLayoutVars>
      </dgm:prSet>
      <dgm:spPr/>
    </dgm:pt>
    <dgm:pt modelId="{52906515-2FDD-4EDD-A994-49BEEA02C6D6}" type="pres">
      <dgm:prSet presAssocID="{70CC25B0-5738-4E64-9CB4-57FC6B01EE9D}" presName="nodeFollowingNodes" presStyleLbl="node1" presStyleIdx="5" presStyleCnt="6">
        <dgm:presLayoutVars>
          <dgm:bulletEnabled val="1"/>
        </dgm:presLayoutVars>
      </dgm:prSet>
      <dgm:spPr/>
    </dgm:pt>
  </dgm:ptLst>
  <dgm:cxnLst>
    <dgm:cxn modelId="{0A82D62B-EF46-4FF5-A169-64E025325896}" srcId="{459011F1-B6E6-4DFF-A8AE-F69D2F504A97}" destId="{BD1A2C3C-E0E9-41B6-A94B-386A059027F8}" srcOrd="0" destOrd="0" parTransId="{3F6DBBB5-8634-432C-A24F-18ACF19142AF}" sibTransId="{67E88FA5-7D95-4D5A-8241-492D64ED8D98}"/>
    <dgm:cxn modelId="{4E354432-D385-477B-8FF5-3946794316CA}" type="presOf" srcId="{459011F1-B6E6-4DFF-A8AE-F69D2F504A97}" destId="{BEC023F5-3AA3-4050-8ADA-AA7AE67108D6}" srcOrd="0" destOrd="0" presId="urn:microsoft.com/office/officeart/2005/8/layout/cycle3"/>
    <dgm:cxn modelId="{07B58867-CA94-43D3-A0EB-139C052E40F0}" srcId="{459011F1-B6E6-4DFF-A8AE-F69D2F504A97}" destId="{38D5518D-9E4A-4BE7-9A49-159369BCE689}" srcOrd="2" destOrd="0" parTransId="{F6D726A3-C27F-49F1-9EF9-45B231BC13E1}" sibTransId="{BE1C21A4-3C9A-4239-97C8-6C7CE12241B4}"/>
    <dgm:cxn modelId="{3427346C-800B-42FB-95B9-AB7358029B8A}" srcId="{459011F1-B6E6-4DFF-A8AE-F69D2F504A97}" destId="{C99CC8AB-AF67-4478-95F0-CCF01B7F51C5}" srcOrd="1" destOrd="0" parTransId="{2DF47D23-CD2A-4241-A231-20CF237F59C4}" sibTransId="{A18638C8-7AF3-4298-9BAC-1597D95F2E32}"/>
    <dgm:cxn modelId="{878F3553-FA79-4365-8130-52756B1F1E53}" type="presOf" srcId="{C99CC8AB-AF67-4478-95F0-CCF01B7F51C5}" destId="{D34D1A54-8EE9-4B50-9B2D-33F814BC83DE}" srcOrd="0" destOrd="0" presId="urn:microsoft.com/office/officeart/2005/8/layout/cycle3"/>
    <dgm:cxn modelId="{D8F32677-0F62-4512-B9B9-52F6CB4231C3}" type="presOf" srcId="{67E88FA5-7D95-4D5A-8241-492D64ED8D98}" destId="{B7BDEA97-B207-453E-A13C-5173B2BA0725}" srcOrd="0" destOrd="0" presId="urn:microsoft.com/office/officeart/2005/8/layout/cycle3"/>
    <dgm:cxn modelId="{B865BD7F-5196-46AA-B88E-05CD3ECE9F16}" srcId="{459011F1-B6E6-4DFF-A8AE-F69D2F504A97}" destId="{73189E1F-87A3-42D6-B26D-B96C63FE42AF}" srcOrd="4" destOrd="0" parTransId="{18E96140-AD18-4D53-9F1D-B44DAD6FF1EA}" sibTransId="{B5FC93EA-FDBD-41C4-86CA-92D41BD531A8}"/>
    <dgm:cxn modelId="{DFB6258A-3E48-4F8D-A8AF-7729E840F950}" type="presOf" srcId="{73189E1F-87A3-42D6-B26D-B96C63FE42AF}" destId="{5C39128F-6A3B-4803-A9A2-7BF25F8CF537}" srcOrd="0" destOrd="0" presId="urn:microsoft.com/office/officeart/2005/8/layout/cycle3"/>
    <dgm:cxn modelId="{61F904A3-7891-4875-A4F9-4099FC29370F}" type="presOf" srcId="{38D5518D-9E4A-4BE7-9A49-159369BCE689}" destId="{932AF37F-61FF-48AD-ACF2-1D7AE5507176}" srcOrd="0" destOrd="0" presId="urn:microsoft.com/office/officeart/2005/8/layout/cycle3"/>
    <dgm:cxn modelId="{2435BFB3-2955-4B6D-8C00-D0874D0FC4D5}" type="presOf" srcId="{70CC25B0-5738-4E64-9CB4-57FC6B01EE9D}" destId="{52906515-2FDD-4EDD-A994-49BEEA02C6D6}" srcOrd="0" destOrd="0" presId="urn:microsoft.com/office/officeart/2005/8/layout/cycle3"/>
    <dgm:cxn modelId="{CBB098D3-6232-4198-A622-D83E249E944C}" srcId="{459011F1-B6E6-4DFF-A8AE-F69D2F504A97}" destId="{64AD4C68-A7BD-4D0A-8202-04C9D058F0D8}" srcOrd="3" destOrd="0" parTransId="{F927C46F-C3D4-4E09-B0CF-0D2C6BA5152B}" sibTransId="{BD7508A8-36A2-4153-9DDE-0A75DC32C991}"/>
    <dgm:cxn modelId="{EDA19ED3-AF2A-4DFB-BF49-38DF492C03A1}" srcId="{459011F1-B6E6-4DFF-A8AE-F69D2F504A97}" destId="{70CC25B0-5738-4E64-9CB4-57FC6B01EE9D}" srcOrd="5" destOrd="0" parTransId="{4D32F889-B661-4CC8-A71A-5DEFC2CAC3E4}" sibTransId="{BFFF41C4-ADC3-4B8F-80E8-21DEADD7D926}"/>
    <dgm:cxn modelId="{3B0979E1-5552-4136-8EAD-3D8783EA7EB2}" type="presOf" srcId="{64AD4C68-A7BD-4D0A-8202-04C9D058F0D8}" destId="{EA8A8F96-2E07-403C-882F-6BDCECB5A4E9}" srcOrd="0" destOrd="0" presId="urn:microsoft.com/office/officeart/2005/8/layout/cycle3"/>
    <dgm:cxn modelId="{032A9DE1-773C-420D-AD48-3D6B00A85596}" type="presOf" srcId="{BD1A2C3C-E0E9-41B6-A94B-386A059027F8}" destId="{C27DA228-BB72-421A-89AD-2C433175843F}" srcOrd="0" destOrd="0" presId="urn:microsoft.com/office/officeart/2005/8/layout/cycle3"/>
    <dgm:cxn modelId="{CB441138-ECBC-479F-AB31-6FE976E990D0}" type="presParOf" srcId="{BEC023F5-3AA3-4050-8ADA-AA7AE67108D6}" destId="{3F12B21E-134F-4A59-951B-9850D6560410}" srcOrd="0" destOrd="0" presId="urn:microsoft.com/office/officeart/2005/8/layout/cycle3"/>
    <dgm:cxn modelId="{8DD01D2B-E8A8-4A3E-A76D-44B5D26E4D24}" type="presParOf" srcId="{3F12B21E-134F-4A59-951B-9850D6560410}" destId="{C27DA228-BB72-421A-89AD-2C433175843F}" srcOrd="0" destOrd="0" presId="urn:microsoft.com/office/officeart/2005/8/layout/cycle3"/>
    <dgm:cxn modelId="{939EB4C0-FE29-43CF-AACD-36B5DEF99855}" type="presParOf" srcId="{3F12B21E-134F-4A59-951B-9850D6560410}" destId="{B7BDEA97-B207-453E-A13C-5173B2BA0725}" srcOrd="1" destOrd="0" presId="urn:microsoft.com/office/officeart/2005/8/layout/cycle3"/>
    <dgm:cxn modelId="{455CE461-F381-4F64-942A-7725177BB848}" type="presParOf" srcId="{3F12B21E-134F-4A59-951B-9850D6560410}" destId="{D34D1A54-8EE9-4B50-9B2D-33F814BC83DE}" srcOrd="2" destOrd="0" presId="urn:microsoft.com/office/officeart/2005/8/layout/cycle3"/>
    <dgm:cxn modelId="{BEB39B96-EDF0-4272-82C9-FE37D54DC78A}" type="presParOf" srcId="{3F12B21E-134F-4A59-951B-9850D6560410}" destId="{932AF37F-61FF-48AD-ACF2-1D7AE5507176}" srcOrd="3" destOrd="0" presId="urn:microsoft.com/office/officeart/2005/8/layout/cycle3"/>
    <dgm:cxn modelId="{1555E765-EF68-40A0-9A01-8C0AEA02A1AE}" type="presParOf" srcId="{3F12B21E-134F-4A59-951B-9850D6560410}" destId="{EA8A8F96-2E07-403C-882F-6BDCECB5A4E9}" srcOrd="4" destOrd="0" presId="urn:microsoft.com/office/officeart/2005/8/layout/cycle3"/>
    <dgm:cxn modelId="{065AF8A9-BF7E-4CF7-A7D4-949188492B66}" type="presParOf" srcId="{3F12B21E-134F-4A59-951B-9850D6560410}" destId="{5C39128F-6A3B-4803-A9A2-7BF25F8CF537}" srcOrd="5" destOrd="0" presId="urn:microsoft.com/office/officeart/2005/8/layout/cycle3"/>
    <dgm:cxn modelId="{7EC6A61B-8B04-4823-BD90-6EABDFC5687A}" type="presParOf" srcId="{3F12B21E-134F-4A59-951B-9850D6560410}" destId="{52906515-2FDD-4EDD-A994-49BEEA02C6D6}"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BDEA97-B207-453E-A13C-5173B2BA0725}">
      <dsp:nvSpPr>
        <dsp:cNvPr id="0" name=""/>
        <dsp:cNvSpPr/>
      </dsp:nvSpPr>
      <dsp:spPr>
        <a:xfrm>
          <a:off x="1143243" y="-4407"/>
          <a:ext cx="4723912" cy="4723912"/>
        </a:xfrm>
        <a:prstGeom prst="circularArrow">
          <a:avLst>
            <a:gd name="adj1" fmla="val 5274"/>
            <a:gd name="adj2" fmla="val 312630"/>
            <a:gd name="adj3" fmla="val 14247211"/>
            <a:gd name="adj4" fmla="val 17115862"/>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7DA228-BB72-421A-89AD-2C433175843F}">
      <dsp:nvSpPr>
        <dsp:cNvPr id="0" name=""/>
        <dsp:cNvSpPr/>
      </dsp:nvSpPr>
      <dsp:spPr>
        <a:xfrm>
          <a:off x="2616919" y="1664"/>
          <a:ext cx="1776561" cy="888280"/>
        </a:xfrm>
        <a:prstGeom prst="roundRect">
          <a:avLst/>
        </a:prstGeom>
        <a:solidFill>
          <a:schemeClr val="accent1">
            <a:shade val="8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Engage Stakeholders</a:t>
          </a:r>
        </a:p>
      </dsp:txBody>
      <dsp:txXfrm>
        <a:off x="2660281" y="45026"/>
        <a:ext cx="1689837" cy="801556"/>
      </dsp:txXfrm>
    </dsp:sp>
    <dsp:sp modelId="{D34D1A54-8EE9-4B50-9B2D-33F814BC83DE}">
      <dsp:nvSpPr>
        <dsp:cNvPr id="0" name=""/>
        <dsp:cNvSpPr/>
      </dsp:nvSpPr>
      <dsp:spPr>
        <a:xfrm>
          <a:off x="4276565" y="959861"/>
          <a:ext cx="1776561" cy="888280"/>
        </a:xfrm>
        <a:prstGeom prst="roundRect">
          <a:avLst/>
        </a:prstGeom>
        <a:solidFill>
          <a:schemeClr val="accent1">
            <a:shade val="80000"/>
            <a:hueOff val="-38921"/>
            <a:satOff val="-2098"/>
            <a:lumOff val="551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Describe the program</a:t>
          </a:r>
        </a:p>
      </dsp:txBody>
      <dsp:txXfrm>
        <a:off x="4319927" y="1003223"/>
        <a:ext cx="1689837" cy="801556"/>
      </dsp:txXfrm>
    </dsp:sp>
    <dsp:sp modelId="{932AF37F-61FF-48AD-ACF2-1D7AE5507176}">
      <dsp:nvSpPr>
        <dsp:cNvPr id="0" name=""/>
        <dsp:cNvSpPr/>
      </dsp:nvSpPr>
      <dsp:spPr>
        <a:xfrm>
          <a:off x="4276565" y="2876256"/>
          <a:ext cx="1776561" cy="888280"/>
        </a:xfrm>
        <a:prstGeom prst="roundRect">
          <a:avLst/>
        </a:prstGeom>
        <a:solidFill>
          <a:schemeClr val="accent1">
            <a:shade val="80000"/>
            <a:hueOff val="-77841"/>
            <a:satOff val="-4196"/>
            <a:lumOff val="1102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Focus the eval design</a:t>
          </a:r>
        </a:p>
      </dsp:txBody>
      <dsp:txXfrm>
        <a:off x="4319927" y="2919618"/>
        <a:ext cx="1689837" cy="801556"/>
      </dsp:txXfrm>
    </dsp:sp>
    <dsp:sp modelId="{EA8A8F96-2E07-403C-882F-6BDCECB5A4E9}">
      <dsp:nvSpPr>
        <dsp:cNvPr id="0" name=""/>
        <dsp:cNvSpPr/>
      </dsp:nvSpPr>
      <dsp:spPr>
        <a:xfrm>
          <a:off x="2616919" y="3834453"/>
          <a:ext cx="1776561" cy="888280"/>
        </a:xfrm>
        <a:prstGeom prst="roundRect">
          <a:avLst/>
        </a:prstGeom>
        <a:solidFill>
          <a:schemeClr val="accent1">
            <a:shade val="80000"/>
            <a:hueOff val="-116762"/>
            <a:satOff val="-6294"/>
            <a:lumOff val="1653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Gather credible evidence</a:t>
          </a:r>
        </a:p>
      </dsp:txBody>
      <dsp:txXfrm>
        <a:off x="2660281" y="3877815"/>
        <a:ext cx="1689837" cy="801556"/>
      </dsp:txXfrm>
    </dsp:sp>
    <dsp:sp modelId="{5C39128F-6A3B-4803-A9A2-7BF25F8CF537}">
      <dsp:nvSpPr>
        <dsp:cNvPr id="0" name=""/>
        <dsp:cNvSpPr/>
      </dsp:nvSpPr>
      <dsp:spPr>
        <a:xfrm>
          <a:off x="957272" y="2876256"/>
          <a:ext cx="1776561" cy="888280"/>
        </a:xfrm>
        <a:prstGeom prst="roundRect">
          <a:avLst/>
        </a:prstGeom>
        <a:solidFill>
          <a:schemeClr val="accent1">
            <a:shade val="80000"/>
            <a:hueOff val="-155682"/>
            <a:satOff val="-8392"/>
            <a:lumOff val="2204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Justify conclusions</a:t>
          </a:r>
        </a:p>
      </dsp:txBody>
      <dsp:txXfrm>
        <a:off x="1000634" y="2919618"/>
        <a:ext cx="1689837" cy="801556"/>
      </dsp:txXfrm>
    </dsp:sp>
    <dsp:sp modelId="{52906515-2FDD-4EDD-A994-49BEEA02C6D6}">
      <dsp:nvSpPr>
        <dsp:cNvPr id="0" name=""/>
        <dsp:cNvSpPr/>
      </dsp:nvSpPr>
      <dsp:spPr>
        <a:xfrm>
          <a:off x="957272" y="959861"/>
          <a:ext cx="1776561" cy="888280"/>
        </a:xfrm>
        <a:prstGeom prst="roundRect">
          <a:avLst/>
        </a:prstGeom>
        <a:solidFill>
          <a:schemeClr val="accent1">
            <a:shade val="80000"/>
            <a:hueOff val="-194603"/>
            <a:satOff val="-10490"/>
            <a:lumOff val="275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Ensure use and share lessons</a:t>
          </a:r>
        </a:p>
      </dsp:txBody>
      <dsp:txXfrm>
        <a:off x="1000634" y="1003223"/>
        <a:ext cx="1689837" cy="80155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235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62359"/>
          </a:xfrm>
          <a:prstGeom prst="rect">
            <a:avLst/>
          </a:prstGeom>
        </p:spPr>
        <p:txBody>
          <a:bodyPr vert="horz" lIns="91440" tIns="45720" rIns="91440" bIns="45720" rtlCol="0"/>
          <a:lstStyle>
            <a:lvl1pPr algn="r">
              <a:defRPr sz="1200"/>
            </a:lvl1pPr>
          </a:lstStyle>
          <a:p>
            <a:fld id="{4AA79F8B-9A70-4FCE-9E5C-209730F4E933}" type="datetimeFigureOut">
              <a:rPr lang="en-US" smtClean="0"/>
              <a:pPr/>
              <a:t>8/10/2023</a:t>
            </a:fld>
            <a:endParaRPr lang="en-US"/>
          </a:p>
        </p:txBody>
      </p:sp>
      <p:sp>
        <p:nvSpPr>
          <p:cNvPr id="4" name="Footer Placeholder 3"/>
          <p:cNvSpPr>
            <a:spLocks noGrp="1"/>
          </p:cNvSpPr>
          <p:nvPr>
            <p:ph type="ftr" sz="quarter" idx="2"/>
          </p:nvPr>
        </p:nvSpPr>
        <p:spPr>
          <a:xfrm>
            <a:off x="0" y="8783224"/>
            <a:ext cx="2971800" cy="46235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83224"/>
            <a:ext cx="2971800" cy="462359"/>
          </a:xfrm>
          <a:prstGeom prst="rect">
            <a:avLst/>
          </a:prstGeom>
        </p:spPr>
        <p:txBody>
          <a:bodyPr vert="horz" lIns="91440" tIns="45720" rIns="91440" bIns="45720" rtlCol="0" anchor="b"/>
          <a:lstStyle>
            <a:lvl1pPr algn="r">
              <a:defRPr sz="1200"/>
            </a:lvl1pPr>
          </a:lstStyle>
          <a:p>
            <a:fld id="{D42317C8-DCB8-4FE1-B457-C9F37A38F433}"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235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62359"/>
          </a:xfrm>
          <a:prstGeom prst="rect">
            <a:avLst/>
          </a:prstGeom>
        </p:spPr>
        <p:txBody>
          <a:bodyPr vert="horz" lIns="91440" tIns="45720" rIns="91440" bIns="45720" rtlCol="0"/>
          <a:lstStyle>
            <a:lvl1pPr algn="r">
              <a:defRPr sz="1200"/>
            </a:lvl1pPr>
          </a:lstStyle>
          <a:p>
            <a:fld id="{B47D09C6-7246-4475-999F-33385BDB95A2}" type="datetimeFigureOut">
              <a:rPr lang="en-US" smtClean="0"/>
              <a:pPr/>
              <a:t>8/9/2023</a:t>
            </a:fld>
            <a:endParaRPr lang="en-US"/>
          </a:p>
        </p:txBody>
      </p:sp>
      <p:sp>
        <p:nvSpPr>
          <p:cNvPr id="4" name="Slide Image Placeholder 3"/>
          <p:cNvSpPr>
            <a:spLocks noGrp="1" noRot="1" noChangeAspect="1"/>
          </p:cNvSpPr>
          <p:nvPr>
            <p:ph type="sldImg" idx="2"/>
          </p:nvPr>
        </p:nvSpPr>
        <p:spPr>
          <a:xfrm>
            <a:off x="347663" y="693738"/>
            <a:ext cx="6162675" cy="3467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92414"/>
            <a:ext cx="5486400" cy="416123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83224"/>
            <a:ext cx="2971800" cy="46235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83224"/>
            <a:ext cx="2971800" cy="462359"/>
          </a:xfrm>
          <a:prstGeom prst="rect">
            <a:avLst/>
          </a:prstGeom>
        </p:spPr>
        <p:txBody>
          <a:bodyPr vert="horz" lIns="91440" tIns="45720" rIns="91440" bIns="45720" rtlCol="0" anchor="b"/>
          <a:lstStyle>
            <a:lvl1pPr algn="r">
              <a:defRPr sz="1200"/>
            </a:lvl1pPr>
          </a:lstStyle>
          <a:p>
            <a:fld id="{BF5E5A5B-798C-4389-8F8C-855F5CF8D1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xfrm>
            <a:off x="347663" y="693738"/>
            <a:ext cx="6162675" cy="3467100"/>
          </a:xfrm>
          <a:ln/>
        </p:spPr>
      </p:sp>
      <p:sp>
        <p:nvSpPr>
          <p:cNvPr id="163843"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xfrm>
            <a:off x="347663" y="693738"/>
            <a:ext cx="6162675" cy="3467100"/>
          </a:xfrm>
          <a:ln/>
        </p:spPr>
      </p:sp>
      <p:sp>
        <p:nvSpPr>
          <p:cNvPr id="171011"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xfrm>
            <a:off x="347663" y="693738"/>
            <a:ext cx="6162675" cy="3467100"/>
          </a:xfrm>
          <a:ln/>
        </p:spPr>
      </p:sp>
      <p:sp>
        <p:nvSpPr>
          <p:cNvPr id="172035"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347663" y="693738"/>
            <a:ext cx="6162675" cy="3467100"/>
          </a:xfrm>
          <a:ln/>
        </p:spPr>
      </p:sp>
      <p:sp>
        <p:nvSpPr>
          <p:cNvPr id="174083"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xfrm>
            <a:off x="347663" y="693738"/>
            <a:ext cx="6162675" cy="3467100"/>
          </a:xfrm>
          <a:ln/>
        </p:spPr>
      </p:sp>
      <p:sp>
        <p:nvSpPr>
          <p:cNvPr id="176131"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xfrm>
            <a:off x="347663" y="693738"/>
            <a:ext cx="6162675" cy="3467100"/>
          </a:xfrm>
          <a:ln/>
        </p:spPr>
      </p:sp>
      <p:sp>
        <p:nvSpPr>
          <p:cNvPr id="16998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484522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xfrm>
            <a:off x="347663" y="693738"/>
            <a:ext cx="6162675" cy="3467100"/>
          </a:xfrm>
          <a:ln/>
        </p:spPr>
      </p:sp>
      <p:sp>
        <p:nvSpPr>
          <p:cNvPr id="179203"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xfrm>
            <a:off x="347663" y="693738"/>
            <a:ext cx="6162675" cy="3467100"/>
          </a:xfrm>
          <a:ln/>
        </p:spPr>
      </p:sp>
      <p:sp>
        <p:nvSpPr>
          <p:cNvPr id="184323"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xfrm>
            <a:off x="347663" y="693738"/>
            <a:ext cx="6162675" cy="3467100"/>
          </a:xfrm>
          <a:ln/>
        </p:spPr>
      </p:sp>
      <p:sp>
        <p:nvSpPr>
          <p:cNvPr id="185347"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xfrm>
            <a:off x="347663" y="693738"/>
            <a:ext cx="6162675" cy="3467100"/>
          </a:xfrm>
          <a:ln/>
        </p:spPr>
      </p:sp>
      <p:sp>
        <p:nvSpPr>
          <p:cNvPr id="16998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41929967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xfrm>
            <a:off x="347663" y="693738"/>
            <a:ext cx="6162675" cy="3467100"/>
          </a:xfrm>
          <a:ln/>
        </p:spPr>
      </p:sp>
      <p:sp>
        <p:nvSpPr>
          <p:cNvPr id="189443"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D78CA10B-A2C9-4E8F-98D1-58670A8289C6}" type="slidenum">
              <a:rPr lang="en-US" smtClean="0"/>
              <a:pPr/>
              <a:t>2</a:t>
            </a:fld>
            <a:endParaRPr lang="en-US"/>
          </a:p>
        </p:txBody>
      </p:sp>
      <p:sp>
        <p:nvSpPr>
          <p:cNvPr id="164867" name="Rectangle 2"/>
          <p:cNvSpPr>
            <a:spLocks noGrp="1" noRot="1" noChangeAspect="1" noChangeArrowheads="1" noTextEdit="1"/>
          </p:cNvSpPr>
          <p:nvPr>
            <p:ph type="sldImg"/>
          </p:nvPr>
        </p:nvSpPr>
        <p:spPr>
          <a:xfrm>
            <a:off x="347663" y="693738"/>
            <a:ext cx="6162675" cy="3467100"/>
          </a:xfrm>
          <a:ln/>
        </p:spPr>
      </p:sp>
      <p:sp>
        <p:nvSpPr>
          <p:cNvPr id="164868" name="Rectangle 3"/>
          <p:cNvSpPr>
            <a:spLocks noGrp="1" noChangeArrowheads="1"/>
          </p:cNvSpPr>
          <p:nvPr>
            <p:ph type="body" idx="1"/>
          </p:nvPr>
        </p:nvSpPr>
        <p:spPr>
          <a:noFill/>
          <a:ln/>
        </p:spPr>
        <p:txBody>
          <a:bodyPr>
            <a:normAutofit/>
          </a:bodyPr>
          <a:lstStyle/>
          <a:p>
            <a:pPr marL="228600" indent="-228600"/>
            <a:r>
              <a:rPr lang="en-US" dirty="0">
                <a:latin typeface="Arial" charset="0"/>
              </a:rPr>
              <a:t>I know you put the model further in, but I feel like a visual might be helpful for more visual people (like me).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a:xfrm>
            <a:off x="347663" y="693738"/>
            <a:ext cx="6162675" cy="3467100"/>
          </a:xfrm>
          <a:ln/>
        </p:spPr>
      </p:sp>
      <p:sp>
        <p:nvSpPr>
          <p:cNvPr id="190467"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xfrm>
            <a:off x="347663" y="693738"/>
            <a:ext cx="6162675" cy="3467100"/>
          </a:xfrm>
          <a:ln/>
        </p:spPr>
      </p:sp>
      <p:sp>
        <p:nvSpPr>
          <p:cNvPr id="1914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xfrm>
            <a:off x="347663" y="693738"/>
            <a:ext cx="6162675" cy="3467100"/>
          </a:xfrm>
          <a:ln/>
        </p:spPr>
      </p:sp>
      <p:sp>
        <p:nvSpPr>
          <p:cNvPr id="200707"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xfrm>
            <a:off x="347663" y="693738"/>
            <a:ext cx="6162675" cy="3467100"/>
          </a:xfrm>
          <a:ln/>
        </p:spPr>
      </p:sp>
      <p:sp>
        <p:nvSpPr>
          <p:cNvPr id="16998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951437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70DFE6CB-7ED0-4AF5-9EDC-6706AE5CEB80}" type="slidenum">
              <a:rPr lang="en-US" smtClean="0"/>
              <a:pPr/>
              <a:t>24</a:t>
            </a:fld>
            <a:endParaRPr lang="en-US"/>
          </a:p>
        </p:txBody>
      </p:sp>
      <p:sp>
        <p:nvSpPr>
          <p:cNvPr id="209923" name="Rectangle 2"/>
          <p:cNvSpPr>
            <a:spLocks noGrp="1" noRot="1" noChangeAspect="1" noChangeArrowheads="1" noTextEdit="1"/>
          </p:cNvSpPr>
          <p:nvPr>
            <p:ph type="sldImg"/>
          </p:nvPr>
        </p:nvSpPr>
        <p:spPr>
          <a:xfrm>
            <a:off x="347663" y="693738"/>
            <a:ext cx="6162675" cy="3467100"/>
          </a:xfrm>
          <a:ln/>
        </p:spPr>
      </p:sp>
      <p:sp>
        <p:nvSpPr>
          <p:cNvPr id="209924" name="Rectangle 3"/>
          <p:cNvSpPr>
            <a:spLocks noGrp="1" noChangeArrowheads="1"/>
          </p:cNvSpPr>
          <p:nvPr>
            <p:ph type="body" idx="1"/>
          </p:nvPr>
        </p:nvSpPr>
        <p:spPr>
          <a:noFill/>
          <a:ln/>
        </p:spPr>
        <p:txBody>
          <a:bodyPr/>
          <a:lstStyle/>
          <a:p>
            <a:endParaRPr lang="en-US" sz="900" dirty="0">
              <a:latin typeface="Arial" charset="0"/>
              <a:cs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70DFE6CB-7ED0-4AF5-9EDC-6706AE5CEB80}" type="slidenum">
              <a:rPr lang="en-US" smtClean="0"/>
              <a:pPr/>
              <a:t>25</a:t>
            </a:fld>
            <a:endParaRPr lang="en-US"/>
          </a:p>
        </p:txBody>
      </p:sp>
      <p:sp>
        <p:nvSpPr>
          <p:cNvPr id="209923" name="Rectangle 2"/>
          <p:cNvSpPr>
            <a:spLocks noGrp="1" noRot="1" noChangeAspect="1" noChangeArrowheads="1" noTextEdit="1"/>
          </p:cNvSpPr>
          <p:nvPr>
            <p:ph type="sldImg"/>
          </p:nvPr>
        </p:nvSpPr>
        <p:spPr>
          <a:xfrm>
            <a:off x="347663" y="693738"/>
            <a:ext cx="6162675" cy="3467100"/>
          </a:xfrm>
          <a:ln/>
        </p:spPr>
      </p:sp>
      <p:sp>
        <p:nvSpPr>
          <p:cNvPr id="209924" name="Rectangle 3"/>
          <p:cNvSpPr>
            <a:spLocks noGrp="1" noChangeArrowheads="1"/>
          </p:cNvSpPr>
          <p:nvPr>
            <p:ph type="body" idx="1"/>
          </p:nvPr>
        </p:nvSpPr>
        <p:spPr>
          <a:noFill/>
          <a:ln/>
        </p:spPr>
        <p:txBody>
          <a:bodyPr/>
          <a:lstStyle/>
          <a:p>
            <a:endParaRPr lang="en-US" sz="900" dirty="0">
              <a:latin typeface="Arial" charset="0"/>
              <a:cs typeface="Times New Roman" pitchFamily="18" charset="0"/>
            </a:endParaRPr>
          </a:p>
        </p:txBody>
      </p:sp>
    </p:spTree>
    <p:extLst>
      <p:ext uri="{BB962C8B-B14F-4D97-AF65-F5344CB8AC3E}">
        <p14:creationId xmlns:p14="http://schemas.microsoft.com/office/powerpoint/2010/main" val="15863281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70DFE6CB-7ED0-4AF5-9EDC-6706AE5CEB80}" type="slidenum">
              <a:rPr lang="en-US" smtClean="0"/>
              <a:pPr/>
              <a:t>26</a:t>
            </a:fld>
            <a:endParaRPr lang="en-US"/>
          </a:p>
        </p:txBody>
      </p:sp>
      <p:sp>
        <p:nvSpPr>
          <p:cNvPr id="209923" name="Rectangle 2"/>
          <p:cNvSpPr>
            <a:spLocks noGrp="1" noRot="1" noChangeAspect="1" noChangeArrowheads="1" noTextEdit="1"/>
          </p:cNvSpPr>
          <p:nvPr>
            <p:ph type="sldImg"/>
          </p:nvPr>
        </p:nvSpPr>
        <p:spPr>
          <a:xfrm>
            <a:off x="347663" y="693738"/>
            <a:ext cx="6162675" cy="3467100"/>
          </a:xfrm>
          <a:ln/>
        </p:spPr>
      </p:sp>
      <p:sp>
        <p:nvSpPr>
          <p:cNvPr id="209924" name="Rectangle 3"/>
          <p:cNvSpPr>
            <a:spLocks noGrp="1" noChangeArrowheads="1"/>
          </p:cNvSpPr>
          <p:nvPr>
            <p:ph type="body" idx="1"/>
          </p:nvPr>
        </p:nvSpPr>
        <p:spPr>
          <a:noFill/>
          <a:ln/>
        </p:spPr>
        <p:txBody>
          <a:bodyPr/>
          <a:lstStyle/>
          <a:p>
            <a:endParaRPr lang="en-US" sz="900" dirty="0">
              <a:latin typeface="Arial" charset="0"/>
              <a:cs typeface="Times New Roman" pitchFamily="18" charset="0"/>
            </a:endParaRPr>
          </a:p>
        </p:txBody>
      </p:sp>
    </p:spTree>
    <p:extLst>
      <p:ext uri="{BB962C8B-B14F-4D97-AF65-F5344CB8AC3E}">
        <p14:creationId xmlns:p14="http://schemas.microsoft.com/office/powerpoint/2010/main" val="37507300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xfrm>
            <a:off x="347663" y="693738"/>
            <a:ext cx="6162675" cy="3467100"/>
          </a:xfrm>
          <a:ln/>
        </p:spPr>
      </p:sp>
      <p:sp>
        <p:nvSpPr>
          <p:cNvPr id="16998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0954099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Rot="1" noChangeAspect="1" noChangeArrowheads="1" noTextEdit="1"/>
          </p:cNvSpPr>
          <p:nvPr>
            <p:ph type="sldImg"/>
          </p:nvPr>
        </p:nvSpPr>
        <p:spPr>
          <a:xfrm>
            <a:off x="347663" y="693738"/>
            <a:ext cx="6162675" cy="3467100"/>
          </a:xfrm>
          <a:ln/>
        </p:spPr>
      </p:sp>
      <p:sp>
        <p:nvSpPr>
          <p:cNvPr id="220163"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30B61D20-1858-4861-B73F-C708BA13B15B}" type="slidenum">
              <a:rPr lang="en-US" smtClean="0"/>
              <a:pPr/>
              <a:t>29</a:t>
            </a:fld>
            <a:endParaRPr lang="en-US"/>
          </a:p>
        </p:txBody>
      </p:sp>
      <p:sp>
        <p:nvSpPr>
          <p:cNvPr id="229379" name="Rectangle 2"/>
          <p:cNvSpPr>
            <a:spLocks noGrp="1" noRot="1" noChangeAspect="1" noChangeArrowheads="1" noTextEdit="1"/>
          </p:cNvSpPr>
          <p:nvPr>
            <p:ph type="sldImg"/>
          </p:nvPr>
        </p:nvSpPr>
        <p:spPr>
          <a:xfrm>
            <a:off x="347663" y="693738"/>
            <a:ext cx="6162675" cy="3467100"/>
          </a:xfrm>
          <a:ln/>
        </p:spPr>
      </p:sp>
      <p:sp>
        <p:nvSpPr>
          <p:cNvPr id="229380" name="Rectangle 3"/>
          <p:cNvSpPr>
            <a:spLocks noGrp="1" noChangeArrowheads="1"/>
          </p:cNvSpPr>
          <p:nvPr>
            <p:ph type="body" idx="1"/>
          </p:nvPr>
        </p:nvSpPr>
        <p:spPr>
          <a:noFill/>
          <a:ln/>
        </p:spPr>
        <p:txBody>
          <a:bodyPr/>
          <a:lstStyle/>
          <a:p>
            <a:endParaRPr lang="en-US" sz="900" dirty="0">
              <a:solidFill>
                <a:srgbClr val="333399"/>
              </a:solidFill>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34CE147A-9337-4A32-A1FB-6654EDFCD46E}" type="slidenum">
              <a:rPr lang="en-US" smtClean="0"/>
              <a:pPr/>
              <a:t>3</a:t>
            </a:fld>
            <a:endParaRPr lang="en-US"/>
          </a:p>
        </p:txBody>
      </p:sp>
      <p:sp>
        <p:nvSpPr>
          <p:cNvPr id="250883" name="Rectangle 2"/>
          <p:cNvSpPr>
            <a:spLocks noGrp="1" noRot="1" noChangeAspect="1" noChangeArrowheads="1" noTextEdit="1"/>
          </p:cNvSpPr>
          <p:nvPr>
            <p:ph type="sldImg"/>
          </p:nvPr>
        </p:nvSpPr>
        <p:spPr>
          <a:xfrm>
            <a:off x="347663" y="693738"/>
            <a:ext cx="6162675" cy="3467100"/>
          </a:xfrm>
          <a:ln/>
        </p:spPr>
      </p:sp>
      <p:sp>
        <p:nvSpPr>
          <p:cNvPr id="250884" name="Rectangle 3"/>
          <p:cNvSpPr>
            <a:spLocks noGrp="1" noChangeArrowheads="1"/>
          </p:cNvSpPr>
          <p:nvPr>
            <p:ph type="body" idx="1"/>
          </p:nvPr>
        </p:nvSpPr>
        <p:spPr>
          <a:noFill/>
          <a:ln/>
        </p:spPr>
        <p:txBody>
          <a:bodyPr/>
          <a:lstStyle/>
          <a:p>
            <a:endParaRPr lang="es-E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30B61D20-1858-4861-B73F-C708BA13B15B}" type="slidenum">
              <a:rPr lang="en-US" smtClean="0"/>
              <a:pPr/>
              <a:t>30</a:t>
            </a:fld>
            <a:endParaRPr lang="en-US"/>
          </a:p>
        </p:txBody>
      </p:sp>
      <p:sp>
        <p:nvSpPr>
          <p:cNvPr id="229379" name="Rectangle 2"/>
          <p:cNvSpPr>
            <a:spLocks noGrp="1" noRot="1" noChangeAspect="1" noChangeArrowheads="1" noTextEdit="1"/>
          </p:cNvSpPr>
          <p:nvPr>
            <p:ph type="sldImg"/>
          </p:nvPr>
        </p:nvSpPr>
        <p:spPr>
          <a:xfrm>
            <a:off x="347663" y="693738"/>
            <a:ext cx="6162675" cy="3467100"/>
          </a:xfrm>
          <a:ln/>
        </p:spPr>
      </p:sp>
      <p:sp>
        <p:nvSpPr>
          <p:cNvPr id="229380" name="Rectangle 3"/>
          <p:cNvSpPr>
            <a:spLocks noGrp="1" noChangeArrowheads="1"/>
          </p:cNvSpPr>
          <p:nvPr>
            <p:ph type="body" idx="1"/>
          </p:nvPr>
        </p:nvSpPr>
        <p:spPr>
          <a:noFill/>
          <a:ln/>
        </p:spPr>
        <p:txBody>
          <a:bodyPr/>
          <a:lstStyle/>
          <a:p>
            <a:endParaRPr lang="en-US" sz="900" dirty="0">
              <a:solidFill>
                <a:srgbClr val="333399"/>
              </a:solidFill>
              <a:latin typeface="Arial" charset="0"/>
              <a:cs typeface="Arial" charset="0"/>
            </a:endParaRPr>
          </a:p>
        </p:txBody>
      </p:sp>
    </p:spTree>
    <p:extLst>
      <p:ext uri="{BB962C8B-B14F-4D97-AF65-F5344CB8AC3E}">
        <p14:creationId xmlns:p14="http://schemas.microsoft.com/office/powerpoint/2010/main" val="13292395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txBox="1">
            <a:spLocks noGrp="1" noChangeArrowheads="1"/>
          </p:cNvSpPr>
          <p:nvPr/>
        </p:nvSpPr>
        <p:spPr bwMode="auto">
          <a:xfrm>
            <a:off x="3886200" y="8785227"/>
            <a:ext cx="2971800" cy="461963"/>
          </a:xfrm>
          <a:prstGeom prst="rect">
            <a:avLst/>
          </a:prstGeom>
          <a:noFill/>
          <a:ln w="9525">
            <a:noFill/>
            <a:miter lim="800000"/>
            <a:headEnd/>
            <a:tailEnd/>
          </a:ln>
        </p:spPr>
        <p:txBody>
          <a:bodyPr anchor="b"/>
          <a:lstStyle/>
          <a:p>
            <a:pPr algn="r"/>
            <a:fld id="{E32F4C74-DE7A-4C3B-BF15-746ED8AAC42C}" type="slidenum">
              <a:rPr lang="en-US" sz="1200" b="0">
                <a:latin typeface="Times New Roman" pitchFamily="18" charset="0"/>
              </a:rPr>
              <a:pPr algn="r"/>
              <a:t>31</a:t>
            </a:fld>
            <a:endParaRPr lang="en-US" sz="1200" b="0">
              <a:latin typeface="Times New Roman" pitchFamily="18" charset="0"/>
            </a:endParaRPr>
          </a:p>
        </p:txBody>
      </p:sp>
      <p:sp>
        <p:nvSpPr>
          <p:cNvPr id="231427" name="Rectangle 2"/>
          <p:cNvSpPr>
            <a:spLocks noGrp="1" noRot="1" noChangeAspect="1" noChangeArrowheads="1" noTextEdit="1"/>
          </p:cNvSpPr>
          <p:nvPr>
            <p:ph type="sldImg"/>
          </p:nvPr>
        </p:nvSpPr>
        <p:spPr>
          <a:xfrm>
            <a:off x="347663" y="693738"/>
            <a:ext cx="6162675" cy="3467100"/>
          </a:xfrm>
          <a:ln/>
        </p:spPr>
      </p:sp>
      <p:sp>
        <p:nvSpPr>
          <p:cNvPr id="231428" name="Rectangle 3"/>
          <p:cNvSpPr>
            <a:spLocks noGrp="1" noChangeArrowheads="1"/>
          </p:cNvSpPr>
          <p:nvPr>
            <p:ph type="body" idx="1"/>
          </p:nvPr>
        </p:nvSpPr>
        <p:spPr>
          <a:noFill/>
          <a:ln/>
        </p:spPr>
        <p:txBody>
          <a:bodyPr/>
          <a:lstStyle/>
          <a:p>
            <a:endParaRPr lang="en-US" dirty="0">
              <a:solidFill>
                <a:srgbClr val="333399"/>
              </a:solidFill>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p:spPr>
        <p:txBody>
          <a:bodyPr/>
          <a:lstStyle/>
          <a:p>
            <a:fld id="{ACD122A4-9182-4318-A448-59839C1431BA}" type="slidenum">
              <a:rPr lang="en-US" smtClean="0"/>
              <a:pPr/>
              <a:t>32</a:t>
            </a:fld>
            <a:endParaRPr lang="en-US"/>
          </a:p>
        </p:txBody>
      </p:sp>
      <p:sp>
        <p:nvSpPr>
          <p:cNvPr id="232451" name="Rectangle 2"/>
          <p:cNvSpPr>
            <a:spLocks noGrp="1" noRot="1" noChangeAspect="1" noChangeArrowheads="1" noTextEdit="1"/>
          </p:cNvSpPr>
          <p:nvPr>
            <p:ph type="sldImg"/>
          </p:nvPr>
        </p:nvSpPr>
        <p:spPr>
          <a:xfrm>
            <a:off x="347663" y="693738"/>
            <a:ext cx="6162675" cy="3467100"/>
          </a:xfrm>
          <a:solidFill>
            <a:srgbClr val="FFFFFF"/>
          </a:solidFill>
          <a:ln/>
        </p:spPr>
      </p:sp>
      <p:sp>
        <p:nvSpPr>
          <p:cNvPr id="232452" name="Rectangle 3"/>
          <p:cNvSpPr>
            <a:spLocks noGrp="1" noChangeArrowheads="1"/>
          </p:cNvSpPr>
          <p:nvPr>
            <p:ph type="body" idx="1"/>
          </p:nvPr>
        </p:nvSpPr>
        <p:spPr>
          <a:solidFill>
            <a:srgbClr val="FFFFFF"/>
          </a:solidFill>
          <a:ln>
            <a:solidFill>
              <a:srgbClr val="000000"/>
            </a:solidFill>
          </a:ln>
        </p:spPr>
        <p:txBody>
          <a:bodyPr/>
          <a:lstStyle/>
          <a:p>
            <a:pPr marL="228600" indent="-228600"/>
            <a:r>
              <a:rPr lang="en-US" dirty="0"/>
              <a:t>Move to PDG charts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p:spPr>
        <p:txBody>
          <a:bodyPr/>
          <a:lstStyle/>
          <a:p>
            <a:fld id="{ACD122A4-9182-4318-A448-59839C1431BA}" type="slidenum">
              <a:rPr lang="en-US" smtClean="0"/>
              <a:pPr/>
              <a:t>33</a:t>
            </a:fld>
            <a:endParaRPr lang="en-US"/>
          </a:p>
        </p:txBody>
      </p:sp>
      <p:sp>
        <p:nvSpPr>
          <p:cNvPr id="232451" name="Rectangle 2"/>
          <p:cNvSpPr>
            <a:spLocks noGrp="1" noRot="1" noChangeAspect="1" noChangeArrowheads="1" noTextEdit="1"/>
          </p:cNvSpPr>
          <p:nvPr>
            <p:ph type="sldImg"/>
          </p:nvPr>
        </p:nvSpPr>
        <p:spPr>
          <a:xfrm>
            <a:off x="347663" y="693738"/>
            <a:ext cx="6162675" cy="3467100"/>
          </a:xfrm>
          <a:solidFill>
            <a:srgbClr val="FFFFFF"/>
          </a:solidFill>
          <a:ln/>
        </p:spPr>
      </p:sp>
      <p:sp>
        <p:nvSpPr>
          <p:cNvPr id="232452" name="Rectangle 3"/>
          <p:cNvSpPr>
            <a:spLocks noGrp="1" noChangeArrowheads="1"/>
          </p:cNvSpPr>
          <p:nvPr>
            <p:ph type="body" idx="1"/>
          </p:nvPr>
        </p:nvSpPr>
        <p:spPr>
          <a:solidFill>
            <a:srgbClr val="FFFFFF"/>
          </a:solidFill>
          <a:ln>
            <a:solidFill>
              <a:srgbClr val="000000"/>
            </a:solidFill>
          </a:ln>
        </p:spPr>
        <p:txBody>
          <a:bodyPr/>
          <a:lstStyle/>
          <a:p>
            <a:pPr marL="228600" indent="-228600"/>
            <a:r>
              <a:rPr lang="en-US" dirty="0"/>
              <a:t>Move to PDG charts</a:t>
            </a:r>
          </a:p>
        </p:txBody>
      </p:sp>
    </p:spTree>
    <p:extLst>
      <p:ext uri="{BB962C8B-B14F-4D97-AF65-F5344CB8AC3E}">
        <p14:creationId xmlns:p14="http://schemas.microsoft.com/office/powerpoint/2010/main" val="16030222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p:spPr>
        <p:txBody>
          <a:bodyPr/>
          <a:lstStyle/>
          <a:p>
            <a:fld id="{ACD122A4-9182-4318-A448-59839C1431BA}" type="slidenum">
              <a:rPr lang="en-US" smtClean="0"/>
              <a:pPr/>
              <a:t>34</a:t>
            </a:fld>
            <a:endParaRPr lang="en-US"/>
          </a:p>
        </p:txBody>
      </p:sp>
      <p:sp>
        <p:nvSpPr>
          <p:cNvPr id="232451" name="Rectangle 2"/>
          <p:cNvSpPr>
            <a:spLocks noGrp="1" noRot="1" noChangeAspect="1" noChangeArrowheads="1" noTextEdit="1"/>
          </p:cNvSpPr>
          <p:nvPr>
            <p:ph type="sldImg"/>
          </p:nvPr>
        </p:nvSpPr>
        <p:spPr>
          <a:xfrm>
            <a:off x="347663" y="693738"/>
            <a:ext cx="6162675" cy="3467100"/>
          </a:xfrm>
          <a:solidFill>
            <a:srgbClr val="FFFFFF"/>
          </a:solidFill>
          <a:ln/>
        </p:spPr>
      </p:sp>
      <p:sp>
        <p:nvSpPr>
          <p:cNvPr id="232452" name="Rectangle 3"/>
          <p:cNvSpPr>
            <a:spLocks noGrp="1" noChangeArrowheads="1"/>
          </p:cNvSpPr>
          <p:nvPr>
            <p:ph type="body" idx="1"/>
          </p:nvPr>
        </p:nvSpPr>
        <p:spPr>
          <a:solidFill>
            <a:srgbClr val="FFFFFF"/>
          </a:solidFill>
          <a:ln>
            <a:solidFill>
              <a:srgbClr val="000000"/>
            </a:solidFill>
          </a:ln>
        </p:spPr>
        <p:txBody>
          <a:bodyPr/>
          <a:lstStyle/>
          <a:p>
            <a:pPr marL="228600" indent="-228600"/>
            <a:r>
              <a:rPr lang="en-US" dirty="0"/>
              <a:t>Move to PDG charts</a:t>
            </a:r>
          </a:p>
        </p:txBody>
      </p:sp>
    </p:spTree>
    <p:extLst>
      <p:ext uri="{BB962C8B-B14F-4D97-AF65-F5344CB8AC3E}">
        <p14:creationId xmlns:p14="http://schemas.microsoft.com/office/powerpoint/2010/main" val="18632747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xfrm>
            <a:off x="347663" y="693738"/>
            <a:ext cx="6162675" cy="3467100"/>
          </a:xfrm>
          <a:ln/>
        </p:spPr>
      </p:sp>
      <p:sp>
        <p:nvSpPr>
          <p:cNvPr id="16998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2530044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xfrm>
            <a:off x="347663" y="693738"/>
            <a:ext cx="6162675" cy="3467100"/>
          </a:xfrm>
          <a:ln/>
        </p:spPr>
      </p:sp>
      <p:sp>
        <p:nvSpPr>
          <p:cNvPr id="238595"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xfrm>
            <a:off x="347663" y="693738"/>
            <a:ext cx="6162675" cy="3467100"/>
          </a:xfrm>
          <a:ln/>
        </p:spPr>
      </p:sp>
      <p:sp>
        <p:nvSpPr>
          <p:cNvPr id="23961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xfrm>
            <a:off x="347663" y="693738"/>
            <a:ext cx="6162675" cy="3467100"/>
          </a:xfrm>
          <a:ln/>
        </p:spPr>
      </p:sp>
      <p:sp>
        <p:nvSpPr>
          <p:cNvPr id="16998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298022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34CE147A-9337-4A32-A1FB-6654EDFCD46E}" type="slidenum">
              <a:rPr lang="en-US" smtClean="0"/>
              <a:pPr/>
              <a:t>4</a:t>
            </a:fld>
            <a:endParaRPr lang="en-US"/>
          </a:p>
        </p:txBody>
      </p:sp>
      <p:sp>
        <p:nvSpPr>
          <p:cNvPr id="250883" name="Rectangle 2"/>
          <p:cNvSpPr>
            <a:spLocks noGrp="1" noRot="1" noChangeAspect="1" noChangeArrowheads="1" noTextEdit="1"/>
          </p:cNvSpPr>
          <p:nvPr>
            <p:ph type="sldImg"/>
          </p:nvPr>
        </p:nvSpPr>
        <p:spPr>
          <a:xfrm>
            <a:off x="347663" y="693738"/>
            <a:ext cx="6162675" cy="3467100"/>
          </a:xfrm>
          <a:ln/>
        </p:spPr>
      </p:sp>
      <p:sp>
        <p:nvSpPr>
          <p:cNvPr id="250884" name="Rectangle 3"/>
          <p:cNvSpPr>
            <a:spLocks noGrp="1" noChangeArrowheads="1"/>
          </p:cNvSpPr>
          <p:nvPr>
            <p:ph type="body" idx="1"/>
          </p:nvPr>
        </p:nvSpPr>
        <p:spPr>
          <a:noFill/>
          <a:ln/>
        </p:spPr>
        <p:txBody>
          <a:bodyPr/>
          <a:lstStyle/>
          <a:p>
            <a:endParaRPr lang="es-ES" dirty="0"/>
          </a:p>
        </p:txBody>
      </p:sp>
    </p:spTree>
    <p:extLst>
      <p:ext uri="{BB962C8B-B14F-4D97-AF65-F5344CB8AC3E}">
        <p14:creationId xmlns:p14="http://schemas.microsoft.com/office/powerpoint/2010/main" val="679686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34CE147A-9337-4A32-A1FB-6654EDFCD46E}" type="slidenum">
              <a:rPr lang="en-US" smtClean="0"/>
              <a:pPr/>
              <a:t>5</a:t>
            </a:fld>
            <a:endParaRPr lang="en-US"/>
          </a:p>
        </p:txBody>
      </p:sp>
      <p:sp>
        <p:nvSpPr>
          <p:cNvPr id="250883" name="Rectangle 2"/>
          <p:cNvSpPr>
            <a:spLocks noGrp="1" noRot="1" noChangeAspect="1" noChangeArrowheads="1" noTextEdit="1"/>
          </p:cNvSpPr>
          <p:nvPr>
            <p:ph type="sldImg"/>
          </p:nvPr>
        </p:nvSpPr>
        <p:spPr>
          <a:xfrm>
            <a:off x="347663" y="693738"/>
            <a:ext cx="6162675" cy="3467100"/>
          </a:xfrm>
          <a:ln/>
        </p:spPr>
      </p:sp>
      <p:sp>
        <p:nvSpPr>
          <p:cNvPr id="250884" name="Rectangle 3"/>
          <p:cNvSpPr>
            <a:spLocks noGrp="1" noChangeArrowheads="1"/>
          </p:cNvSpPr>
          <p:nvPr>
            <p:ph type="body" idx="1"/>
          </p:nvPr>
        </p:nvSpPr>
        <p:spPr>
          <a:noFill/>
          <a:ln/>
        </p:spPr>
        <p:txBody>
          <a:bodyPr/>
          <a:lstStyle/>
          <a:p>
            <a:endParaRPr lang="es-ES" dirty="0"/>
          </a:p>
        </p:txBody>
      </p:sp>
    </p:spTree>
    <p:extLst>
      <p:ext uri="{BB962C8B-B14F-4D97-AF65-F5344CB8AC3E}">
        <p14:creationId xmlns:p14="http://schemas.microsoft.com/office/powerpoint/2010/main" val="1670815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34CE147A-9337-4A32-A1FB-6654EDFCD46E}" type="slidenum">
              <a:rPr lang="en-US" smtClean="0"/>
              <a:pPr/>
              <a:t>6</a:t>
            </a:fld>
            <a:endParaRPr lang="en-US"/>
          </a:p>
        </p:txBody>
      </p:sp>
      <p:sp>
        <p:nvSpPr>
          <p:cNvPr id="250883" name="Rectangle 2"/>
          <p:cNvSpPr>
            <a:spLocks noGrp="1" noRot="1" noChangeAspect="1" noChangeArrowheads="1" noTextEdit="1"/>
          </p:cNvSpPr>
          <p:nvPr>
            <p:ph type="sldImg"/>
          </p:nvPr>
        </p:nvSpPr>
        <p:spPr>
          <a:xfrm>
            <a:off x="347663" y="693738"/>
            <a:ext cx="6162675" cy="3467100"/>
          </a:xfrm>
          <a:ln/>
        </p:spPr>
      </p:sp>
      <p:sp>
        <p:nvSpPr>
          <p:cNvPr id="250884" name="Rectangle 3"/>
          <p:cNvSpPr>
            <a:spLocks noGrp="1" noChangeArrowheads="1"/>
          </p:cNvSpPr>
          <p:nvPr>
            <p:ph type="body" idx="1"/>
          </p:nvPr>
        </p:nvSpPr>
        <p:spPr>
          <a:noFill/>
          <a:ln/>
        </p:spPr>
        <p:txBody>
          <a:bodyPr/>
          <a:lstStyle/>
          <a:p>
            <a:r>
              <a:rPr lang="en-US" noProof="0" dirty="0"/>
              <a:t>How can this data be used for program improvement? It depends on your program goals. For example, Are you trying to reach more parents who might not have ever accessed serves from your agency and have never attended a parent café before? Then you’d see that 32% and want to think through recruitment strategies to target more new families to increase that %. Or maybe your café is part of a series, and your goal is to bring back the same families for multiple cafés. You’d look at that 49% and see if that is an acceptable number or would you like to reach a goal closer 80% and then brainstorm strategies to bring families back for the series of cafés. </a:t>
            </a:r>
          </a:p>
          <a:p>
            <a:endParaRPr lang="en-US" noProof="0" dirty="0"/>
          </a:p>
        </p:txBody>
      </p:sp>
    </p:spTree>
    <p:extLst>
      <p:ext uri="{BB962C8B-B14F-4D97-AF65-F5344CB8AC3E}">
        <p14:creationId xmlns:p14="http://schemas.microsoft.com/office/powerpoint/2010/main" val="3158921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75E73BDC-24F2-45F4-A08E-7D4327F8E534}" type="slidenum">
              <a:rPr lang="en-US" smtClean="0"/>
              <a:pPr/>
              <a:t>7</a:t>
            </a:fld>
            <a:endParaRPr lang="en-US"/>
          </a:p>
        </p:txBody>
      </p:sp>
      <p:sp>
        <p:nvSpPr>
          <p:cNvPr id="166915" name="Rectangle 2"/>
          <p:cNvSpPr>
            <a:spLocks noGrp="1" noRot="1" noChangeAspect="1" noChangeArrowheads="1" noTextEdit="1"/>
          </p:cNvSpPr>
          <p:nvPr>
            <p:ph type="sldImg"/>
          </p:nvPr>
        </p:nvSpPr>
        <p:spPr>
          <a:xfrm>
            <a:off x="347663" y="693738"/>
            <a:ext cx="6162675" cy="3467100"/>
          </a:xfrm>
          <a:ln/>
        </p:spPr>
      </p:sp>
      <p:sp>
        <p:nvSpPr>
          <p:cNvPr id="166916" name="Rectangle 3"/>
          <p:cNvSpPr>
            <a:spLocks noGrp="1" noChangeArrowheads="1"/>
          </p:cNvSpPr>
          <p:nvPr>
            <p:ph type="body" idx="1"/>
          </p:nvPr>
        </p:nvSpPr>
        <p:spPr>
          <a:noFill/>
          <a:ln/>
        </p:spPr>
        <p:txBody>
          <a:bodyPr/>
          <a:lstStyle/>
          <a:p>
            <a:endParaRPr lang="en-US" sz="900" dirty="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75E73BDC-24F2-45F4-A08E-7D4327F8E534}" type="slidenum">
              <a:rPr lang="en-US" smtClean="0"/>
              <a:pPr/>
              <a:t>8</a:t>
            </a:fld>
            <a:endParaRPr lang="en-US"/>
          </a:p>
        </p:txBody>
      </p:sp>
      <p:sp>
        <p:nvSpPr>
          <p:cNvPr id="166915" name="Rectangle 2"/>
          <p:cNvSpPr>
            <a:spLocks noGrp="1" noRot="1" noChangeAspect="1" noChangeArrowheads="1" noTextEdit="1"/>
          </p:cNvSpPr>
          <p:nvPr>
            <p:ph type="sldImg"/>
          </p:nvPr>
        </p:nvSpPr>
        <p:spPr>
          <a:xfrm>
            <a:off x="347663" y="693738"/>
            <a:ext cx="6162675" cy="3467100"/>
          </a:xfrm>
          <a:ln/>
        </p:spPr>
      </p:sp>
      <p:sp>
        <p:nvSpPr>
          <p:cNvPr id="166916" name="Rectangle 3"/>
          <p:cNvSpPr>
            <a:spLocks noGrp="1" noChangeArrowheads="1"/>
          </p:cNvSpPr>
          <p:nvPr>
            <p:ph type="body" idx="1"/>
          </p:nvPr>
        </p:nvSpPr>
        <p:spPr>
          <a:noFill/>
          <a:ln/>
        </p:spPr>
        <p:txBody>
          <a:bodyPr/>
          <a:lstStyle/>
          <a:p>
            <a:endParaRPr lang="en-US" sz="900" dirty="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xfrm>
            <a:off x="347663" y="693738"/>
            <a:ext cx="6162675" cy="3467100"/>
          </a:xfrm>
          <a:ln/>
        </p:spPr>
      </p:sp>
      <p:sp>
        <p:nvSpPr>
          <p:cNvPr id="169987"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673A9C34-A371-4344-B12F-452179A84E12}" type="datetime1">
              <a:rPr lang="en-US" smtClean="0"/>
              <a:pPr/>
              <a:t>8/9/2023</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2878894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15D79-45B5-4080-A64E-F21F8D113430}" type="datetime1">
              <a:rPr lang="en-US" smtClean="0"/>
              <a:pPr/>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13302542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15D79-45B5-4080-A64E-F21F8D113430}" type="datetime1">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316805328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15D79-45B5-4080-A64E-F21F8D113430}" type="datetime1">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195942708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15D79-45B5-4080-A64E-F21F8D113430}" type="datetime1">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75967342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15D79-45B5-4080-A64E-F21F8D113430}" type="datetime1">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184231041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15D79-45B5-4080-A64E-F21F8D113430}" type="datetime1">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174898684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DB4BC7-A8D8-4CDF-BD75-37853CDA0E18}" type="datetime1">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B7B93-B60F-4194-86A4-088AA9704300}" type="slidenum">
              <a:rPr lang="en-US" smtClean="0"/>
              <a:pPr/>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155187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656F96-594B-487F-BAEF-614D640BA1A1}" type="datetime1">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3319652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17600" y="228600"/>
            <a:ext cx="10289117" cy="838200"/>
          </a:xfrm>
        </p:spPr>
        <p:txBody>
          <a:bodyPr/>
          <a:lstStyle>
            <a:lvl1pPr>
              <a:defRPr>
                <a:solidFill>
                  <a:schemeClr val="tx2"/>
                </a:solidFill>
              </a:defRPr>
            </a:lvl1pPr>
          </a:lstStyle>
          <a:p>
            <a:r>
              <a:rPr lang="en-US" dirty="0"/>
              <a:t>Click to edit Master title style</a:t>
            </a:r>
          </a:p>
        </p:txBody>
      </p:sp>
      <p:sp>
        <p:nvSpPr>
          <p:cNvPr id="3" name="SmartArt Placeholder 2"/>
          <p:cNvSpPr>
            <a:spLocks noGrp="1"/>
          </p:cNvSpPr>
          <p:nvPr>
            <p:ph type="dgm" idx="1"/>
          </p:nvPr>
        </p:nvSpPr>
        <p:spPr>
          <a:xfrm>
            <a:off x="1117600" y="1447800"/>
            <a:ext cx="10160000" cy="4876800"/>
          </a:xfrm>
        </p:spPr>
        <p:txBody>
          <a:bodyPr rtlCol="0">
            <a:normAutofit/>
          </a:bodyPr>
          <a:lstStyle/>
          <a:p>
            <a:pPr lvl="0"/>
            <a:endParaRPr lang="en-US" noProof="0" dirty="0"/>
          </a:p>
        </p:txBody>
      </p:sp>
    </p:spTree>
    <p:extLst>
      <p:ext uri="{BB962C8B-B14F-4D97-AF65-F5344CB8AC3E}">
        <p14:creationId xmlns:p14="http://schemas.microsoft.com/office/powerpoint/2010/main" val="3692174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2F0623-937C-46E8-9F68-6A6FE2570EA7}" type="datetime1">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1572243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82A8C3-63BA-44E4-A901-7E7E1F7A2E79}" type="datetime1">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1626430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8B49D0-19DF-4665-A1E5-C6EA08222B8F}" type="datetime1">
              <a:rPr lang="en-US" smtClean="0"/>
              <a:pPr/>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981625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64A556-740B-4EB2-8F20-70AC6E325D5E}" type="datetime1">
              <a:rPr lang="en-US" smtClean="0"/>
              <a:pPr/>
              <a:t>8/9/2023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273081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6FDB7A-3620-490D-AE69-D633EA8657A1}" type="datetime1">
              <a:rPr lang="en-US" smtClean="0"/>
              <a:pPr/>
              <a:t>8/9/2023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284735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A22C0F73-EB55-46C1-9329-7A6FF065835B}" type="datetime1">
              <a:rPr lang="en-US" smtClean="0"/>
              <a:pPr/>
              <a:t>8/9/2023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197882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F51F5E-ABEA-45DD-98C3-6CE6292D0DAE}" type="datetime1">
              <a:rPr lang="en-US" smtClean="0"/>
              <a:pPr/>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2767532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1BA6F6-3911-4941-BB0B-335FFA8136A7}" type="datetime1">
              <a:rPr lang="en-US" smtClean="0"/>
              <a:pPr/>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B7B93-B60F-4194-86A4-088AA9704300}" type="slidenum">
              <a:rPr lang="en-US" smtClean="0"/>
              <a:pPr/>
              <a:t>‹#›</a:t>
            </a:fld>
            <a:endParaRPr lang="en-US"/>
          </a:p>
        </p:txBody>
      </p:sp>
    </p:spTree>
    <p:extLst>
      <p:ext uri="{BB962C8B-B14F-4D97-AF65-F5344CB8AC3E}">
        <p14:creationId xmlns:p14="http://schemas.microsoft.com/office/powerpoint/2010/main" val="983453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5815D79-45B5-4080-A64E-F21F8D113430}" type="datetime1">
              <a:rPr lang="en-US" smtClean="0"/>
              <a:pPr/>
              <a:t>8/9/2023</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E3B7B93-B60F-4194-86A4-088AA9704300}" type="slidenum">
              <a:rPr lang="en-US" smtClean="0"/>
              <a:pPr/>
              <a:t>‹#›</a:t>
            </a:fld>
            <a:endParaRPr lang="en-US"/>
          </a:p>
        </p:txBody>
      </p:sp>
    </p:spTree>
    <p:extLst>
      <p:ext uri="{BB962C8B-B14F-4D97-AF65-F5344CB8AC3E}">
        <p14:creationId xmlns:p14="http://schemas.microsoft.com/office/powerpoint/2010/main" val="3718693486"/>
      </p:ext>
    </p:extLst>
  </p:cSld>
  <p:clrMap bg1="dk1" tx1="lt1" bg2="dk2" tx2="lt2" accent1="accent1" accent2="accent2" accent3="accent3" accent4="accent4" accent5="accent5" accent6="accent6" hlink="hlink" folHlink="folHlink"/>
  <p:sldLayoutIdLst>
    <p:sldLayoutId id="2147484979" r:id="rId1"/>
    <p:sldLayoutId id="2147484980" r:id="rId2"/>
    <p:sldLayoutId id="2147484981" r:id="rId3"/>
    <p:sldLayoutId id="2147484982" r:id="rId4"/>
    <p:sldLayoutId id="2147484983" r:id="rId5"/>
    <p:sldLayoutId id="2147484984" r:id="rId6"/>
    <p:sldLayoutId id="2147484985" r:id="rId7"/>
    <p:sldLayoutId id="2147484986" r:id="rId8"/>
    <p:sldLayoutId id="2147484987" r:id="rId9"/>
    <p:sldLayoutId id="2147484988" r:id="rId10"/>
    <p:sldLayoutId id="2147484989" r:id="rId11"/>
    <p:sldLayoutId id="2147484990" r:id="rId12"/>
    <p:sldLayoutId id="2147484991" r:id="rId13"/>
    <p:sldLayoutId id="2147484992" r:id="rId14"/>
    <p:sldLayoutId id="2147484993" r:id="rId15"/>
    <p:sldLayoutId id="2147484994" r:id="rId16"/>
    <p:sldLayoutId id="2147484995" r:id="rId17"/>
    <p:sldLayoutId id="2147484996" r:id="rId18"/>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3.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3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609600" y="423069"/>
            <a:ext cx="9098957" cy="1905000"/>
          </a:xfrm>
        </p:spPr>
        <p:txBody>
          <a:bodyPr>
            <a:normAutofit/>
          </a:bodyPr>
          <a:lstStyle/>
          <a:p>
            <a:pPr algn="ctr" eaLnBrk="1" hangingPunct="1">
              <a:buFont typeface="Wingdings" pitchFamily="2" charset="2"/>
              <a:buNone/>
            </a:pPr>
            <a:r>
              <a:rPr lang="en-US" sz="5400" dirty="0"/>
              <a:t>Utilizing Data: </a:t>
            </a:r>
          </a:p>
          <a:p>
            <a:pPr algn="ctr" eaLnBrk="1" hangingPunct="1">
              <a:buFont typeface="Wingdings" pitchFamily="2" charset="2"/>
              <a:buNone/>
            </a:pPr>
            <a:r>
              <a:rPr lang="en-US" sz="5400" dirty="0"/>
              <a:t>How to Think Like an Evaluator</a:t>
            </a:r>
          </a:p>
        </p:txBody>
      </p:sp>
      <p:sp>
        <p:nvSpPr>
          <p:cNvPr id="5" name="Slide Number Placeholder 4"/>
          <p:cNvSpPr>
            <a:spLocks noGrp="1"/>
          </p:cNvSpPr>
          <p:nvPr>
            <p:ph type="sldNum" sz="quarter" idx="12"/>
          </p:nvPr>
        </p:nvSpPr>
        <p:spPr/>
        <p:txBody>
          <a:bodyPr/>
          <a:lstStyle/>
          <a:p>
            <a:fld id="{5E3B7B93-B60F-4194-86A4-088AA9704300}" type="slidenum">
              <a:rPr lang="en-US" smtClean="0"/>
              <a:pPr/>
              <a:t>1</a:t>
            </a:fld>
            <a:endParaRPr lang="en-US"/>
          </a:p>
        </p:txBody>
      </p:sp>
      <p:pic>
        <p:nvPicPr>
          <p:cNvPr id="14340" name="Picture 5" descr="MC900055071[1]"/>
          <p:cNvPicPr>
            <a:picLocks noChangeAspect="1" noChangeArrowheads="1"/>
          </p:cNvPicPr>
          <p:nvPr/>
        </p:nvPicPr>
        <p:blipFill>
          <a:blip r:embed="rId3" cstate="print"/>
          <a:srcRect/>
          <a:stretch>
            <a:fillRect/>
          </a:stretch>
        </p:blipFill>
        <p:spPr bwMode="auto">
          <a:xfrm>
            <a:off x="7010400" y="3428999"/>
            <a:ext cx="2743200" cy="2582863"/>
          </a:xfrm>
          <a:prstGeom prst="rect">
            <a:avLst/>
          </a:prstGeom>
          <a:noFill/>
          <a:ln w="9525">
            <a:noFill/>
            <a:miter lim="800000"/>
            <a:headEnd/>
            <a:tailEnd/>
          </a:ln>
        </p:spPr>
      </p:pic>
      <p:sp>
        <p:nvSpPr>
          <p:cNvPr id="4" name="Rectangle 3">
            <a:extLst>
              <a:ext uri="{FF2B5EF4-FFF2-40B4-BE49-F238E27FC236}">
                <a16:creationId xmlns:a16="http://schemas.microsoft.com/office/drawing/2014/main" id="{809B3EF5-A6DD-2EF6-094F-E0E7843ADE1C}"/>
              </a:ext>
            </a:extLst>
          </p:cNvPr>
          <p:cNvSpPr txBox="1">
            <a:spLocks noChangeArrowheads="1"/>
          </p:cNvSpPr>
          <p:nvPr/>
        </p:nvSpPr>
        <p:spPr>
          <a:xfrm>
            <a:off x="609600" y="3958431"/>
            <a:ext cx="7696200" cy="1524000"/>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a:buFont typeface="Arial"/>
              <a:buNone/>
              <a:defRPr/>
            </a:pPr>
            <a:r>
              <a:rPr lang="en-US" sz="2300" dirty="0">
                <a:cs typeface="Arial" charset="0"/>
              </a:rPr>
              <a:t>CCRC Research Division</a:t>
            </a:r>
          </a:p>
          <a:p>
            <a:pPr>
              <a:buFont typeface="Arial"/>
              <a:buNone/>
              <a:defRPr/>
            </a:pPr>
            <a:r>
              <a:rPr lang="en-US" sz="2300" dirty="0"/>
              <a:t>Patrick Stanley &amp; Andria Varner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3581400" y="609600"/>
            <a:ext cx="6497638" cy="838200"/>
          </a:xfrm>
        </p:spPr>
        <p:txBody>
          <a:bodyPr>
            <a:normAutofit/>
          </a:bodyPr>
          <a:lstStyle/>
          <a:p>
            <a:pPr eaLnBrk="1" hangingPunct="1"/>
            <a:r>
              <a:rPr lang="en-US" dirty="0">
                <a:solidFill>
                  <a:schemeClr val="tx2"/>
                </a:solidFill>
              </a:rPr>
              <a:t>Who are Stakeholders?</a:t>
            </a:r>
          </a:p>
        </p:txBody>
      </p:sp>
      <p:pic>
        <p:nvPicPr>
          <p:cNvPr id="8" name="Content Placeholder 7" descr="stakeholder.jpg"/>
          <p:cNvPicPr>
            <a:picLocks noGrp="1" noChangeAspect="1"/>
          </p:cNvPicPr>
          <p:nvPr>
            <p:ph idx="1"/>
          </p:nvPr>
        </p:nvPicPr>
        <p:blipFill>
          <a:blip r:embed="rId3" cstate="print"/>
          <a:stretch>
            <a:fillRect/>
          </a:stretch>
        </p:blipFill>
        <p:spPr>
          <a:xfrm>
            <a:off x="4343400" y="2209800"/>
            <a:ext cx="3073400" cy="3170748"/>
          </a:xfrm>
        </p:spPr>
      </p:pic>
      <p:sp>
        <p:nvSpPr>
          <p:cNvPr id="6" name="Slide Number Placeholder 5"/>
          <p:cNvSpPr>
            <a:spLocks noGrp="1"/>
          </p:cNvSpPr>
          <p:nvPr>
            <p:ph type="sldNum" sz="quarter" idx="12"/>
          </p:nvPr>
        </p:nvSpPr>
        <p:spPr/>
        <p:txBody>
          <a:bodyPr/>
          <a:lstStyle/>
          <a:p>
            <a:fld id="{5E3B7B93-B60F-4194-86A4-088AA9704300}" type="slidenum">
              <a:rPr lang="en-US" smtClean="0"/>
              <a:pPr/>
              <a:t>10</a:t>
            </a:fld>
            <a:endParaRPr lang="en-US"/>
          </a:p>
        </p:txBody>
      </p:sp>
      <p:sp>
        <p:nvSpPr>
          <p:cNvPr id="21508" name="Oval 4"/>
          <p:cNvSpPr>
            <a:spLocks noChangeArrowheads="1"/>
          </p:cNvSpPr>
          <p:nvPr/>
        </p:nvSpPr>
        <p:spPr bwMode="auto">
          <a:xfrm>
            <a:off x="1676400" y="228600"/>
            <a:ext cx="1716088" cy="1470025"/>
          </a:xfrm>
          <a:prstGeom prst="ellipse">
            <a:avLst/>
          </a:prstGeom>
          <a:solidFill>
            <a:srgbClr val="FF99CC"/>
          </a:solidFill>
          <a:ln w="9525">
            <a:noFill/>
            <a:miter lim="800000"/>
            <a:headEnd/>
            <a:tailEnd/>
          </a:ln>
          <a:effectLst>
            <a:prstShdw prst="shdw17" dist="17961" dir="2700000">
              <a:srgbClr val="995C7A"/>
            </a:prstShdw>
          </a:effectLst>
        </p:spPr>
        <p:txBody>
          <a:bodyPr wrap="none" anchor="ctr"/>
          <a:lstStyle/>
          <a:p>
            <a:endParaRPr lang="en-US"/>
          </a:p>
        </p:txBody>
      </p:sp>
      <p:sp>
        <p:nvSpPr>
          <p:cNvPr id="207877" name="Text Box 5"/>
          <p:cNvSpPr txBox="1">
            <a:spLocks noChangeArrowheads="1"/>
          </p:cNvSpPr>
          <p:nvPr/>
        </p:nvSpPr>
        <p:spPr bwMode="auto">
          <a:xfrm>
            <a:off x="1676400" y="457199"/>
            <a:ext cx="16764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1</a:t>
            </a:r>
          </a:p>
          <a:p>
            <a:pPr algn="ctr">
              <a:defRPr/>
            </a:pPr>
            <a:r>
              <a:rPr lang="en-US" dirty="0"/>
              <a:t>Engage Stakeholders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3352800" y="533400"/>
            <a:ext cx="6497638" cy="838200"/>
          </a:xfrm>
        </p:spPr>
        <p:txBody>
          <a:bodyPr>
            <a:normAutofit/>
          </a:bodyPr>
          <a:lstStyle/>
          <a:p>
            <a:pPr eaLnBrk="1" hangingPunct="1"/>
            <a:r>
              <a:rPr lang="en-US" dirty="0">
                <a:solidFill>
                  <a:schemeClr val="tx2"/>
                </a:solidFill>
              </a:rPr>
              <a:t>Types of Stakeholders</a:t>
            </a:r>
          </a:p>
        </p:txBody>
      </p:sp>
      <p:sp>
        <p:nvSpPr>
          <p:cNvPr id="211971" name="Rectangle 3"/>
          <p:cNvSpPr>
            <a:spLocks noGrp="1" noChangeArrowheads="1"/>
          </p:cNvSpPr>
          <p:nvPr>
            <p:ph idx="1"/>
          </p:nvPr>
        </p:nvSpPr>
        <p:spPr>
          <a:xfrm>
            <a:off x="1638300" y="1820863"/>
            <a:ext cx="10096500" cy="4427537"/>
          </a:xfrm>
        </p:spPr>
        <p:txBody>
          <a:bodyPr/>
          <a:lstStyle/>
          <a:p>
            <a:pPr eaLnBrk="1" hangingPunct="1">
              <a:spcBef>
                <a:spcPts val="1800"/>
              </a:spcBef>
              <a:spcAft>
                <a:spcPts val="1800"/>
              </a:spcAft>
            </a:pPr>
            <a:r>
              <a:rPr lang="en-US" sz="2400" dirty="0"/>
              <a:t>Those involved in </a:t>
            </a:r>
            <a:r>
              <a:rPr lang="en-US" sz="2400" b="1" i="1" dirty="0"/>
              <a:t>program operations</a:t>
            </a:r>
            <a:r>
              <a:rPr lang="en-US" sz="2400" dirty="0"/>
              <a:t> (e.g. program staff, funders)</a:t>
            </a:r>
          </a:p>
          <a:p>
            <a:pPr eaLnBrk="1" hangingPunct="1">
              <a:spcBef>
                <a:spcPts val="1800"/>
              </a:spcBef>
              <a:spcAft>
                <a:spcPts val="1800"/>
              </a:spcAft>
            </a:pPr>
            <a:r>
              <a:rPr lang="en-US" sz="2400" dirty="0"/>
              <a:t>Those </a:t>
            </a:r>
            <a:r>
              <a:rPr lang="en-US" sz="2400" b="1" i="1" dirty="0"/>
              <a:t>served or affected</a:t>
            </a:r>
            <a:r>
              <a:rPr lang="en-US" sz="2400" i="1" dirty="0"/>
              <a:t> </a:t>
            </a:r>
            <a:r>
              <a:rPr lang="en-US" sz="2400" dirty="0"/>
              <a:t>by the program (e.g. clients, families, community members) </a:t>
            </a:r>
          </a:p>
          <a:p>
            <a:pPr eaLnBrk="1" hangingPunct="1">
              <a:spcBef>
                <a:spcPts val="1800"/>
              </a:spcBef>
              <a:spcAft>
                <a:spcPts val="1800"/>
              </a:spcAft>
            </a:pPr>
            <a:r>
              <a:rPr lang="en-US" sz="2400" dirty="0"/>
              <a:t>Those who are intended </a:t>
            </a:r>
            <a:r>
              <a:rPr lang="en-US" sz="2400" b="1" i="1" dirty="0"/>
              <a:t>users of the evaluation</a:t>
            </a:r>
            <a:r>
              <a:rPr lang="en-US" sz="2400" dirty="0"/>
              <a:t> findings (e.g. program leaders, funders, community partners) </a:t>
            </a:r>
          </a:p>
          <a:p>
            <a:pPr eaLnBrk="1" hangingPunct="1"/>
            <a:endParaRPr lang="en-US" dirty="0"/>
          </a:p>
        </p:txBody>
      </p:sp>
      <p:sp>
        <p:nvSpPr>
          <p:cNvPr id="6" name="Slide Number Placeholder 5"/>
          <p:cNvSpPr>
            <a:spLocks noGrp="1"/>
          </p:cNvSpPr>
          <p:nvPr>
            <p:ph type="sldNum" sz="quarter" idx="12"/>
          </p:nvPr>
        </p:nvSpPr>
        <p:spPr/>
        <p:txBody>
          <a:bodyPr/>
          <a:lstStyle/>
          <a:p>
            <a:fld id="{5E3B7B93-B60F-4194-86A4-088AA9704300}" type="slidenum">
              <a:rPr lang="en-US" smtClean="0"/>
              <a:pPr/>
              <a:t>11</a:t>
            </a:fld>
            <a:endParaRPr lang="en-US"/>
          </a:p>
        </p:txBody>
      </p:sp>
      <p:sp>
        <p:nvSpPr>
          <p:cNvPr id="22532" name="Oval 10"/>
          <p:cNvSpPr>
            <a:spLocks noChangeArrowheads="1"/>
          </p:cNvSpPr>
          <p:nvPr/>
        </p:nvSpPr>
        <p:spPr bwMode="auto">
          <a:xfrm>
            <a:off x="1504156" y="295716"/>
            <a:ext cx="1716088" cy="1470025"/>
          </a:xfrm>
          <a:prstGeom prst="ellipse">
            <a:avLst/>
          </a:prstGeom>
          <a:solidFill>
            <a:srgbClr val="FF99CC"/>
          </a:solidFill>
          <a:ln w="9525">
            <a:noFill/>
            <a:miter lim="800000"/>
            <a:headEnd/>
            <a:tailEnd/>
          </a:ln>
          <a:effectLst>
            <a:prstShdw prst="shdw17" dist="17961" dir="2700000">
              <a:srgbClr val="995C7A"/>
            </a:prstShdw>
          </a:effectLst>
        </p:spPr>
        <p:txBody>
          <a:bodyPr wrap="none" anchor="ctr"/>
          <a:lstStyle/>
          <a:p>
            <a:endParaRPr lang="en-US"/>
          </a:p>
        </p:txBody>
      </p:sp>
      <p:sp>
        <p:nvSpPr>
          <p:cNvPr id="211979" name="Text Box 11"/>
          <p:cNvSpPr txBox="1">
            <a:spLocks noChangeArrowheads="1"/>
          </p:cNvSpPr>
          <p:nvPr/>
        </p:nvSpPr>
        <p:spPr bwMode="auto">
          <a:xfrm>
            <a:off x="1504156" y="524315"/>
            <a:ext cx="16764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1</a:t>
            </a:r>
          </a:p>
          <a:p>
            <a:pPr algn="ctr">
              <a:defRPr/>
            </a:pPr>
            <a:r>
              <a:rPr lang="en-US" dirty="0"/>
              <a:t>Engage Stakeholders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3581400" y="533400"/>
            <a:ext cx="7086600" cy="838200"/>
          </a:xfrm>
        </p:spPr>
        <p:txBody>
          <a:bodyPr>
            <a:normAutofit fontScale="90000"/>
          </a:bodyPr>
          <a:lstStyle/>
          <a:p>
            <a:pPr eaLnBrk="1" hangingPunct="1"/>
            <a:r>
              <a:rPr lang="en-US" sz="3600" dirty="0"/>
              <a:t>Identifying the “Right” Stakeholders</a:t>
            </a:r>
          </a:p>
        </p:txBody>
      </p:sp>
      <p:sp>
        <p:nvSpPr>
          <p:cNvPr id="214019" name="Rectangle 3"/>
          <p:cNvSpPr>
            <a:spLocks noGrp="1" noChangeArrowheads="1"/>
          </p:cNvSpPr>
          <p:nvPr>
            <p:ph idx="1"/>
          </p:nvPr>
        </p:nvSpPr>
        <p:spPr>
          <a:xfrm>
            <a:off x="2362200" y="1676400"/>
            <a:ext cx="7620000" cy="4502150"/>
          </a:xfrm>
        </p:spPr>
        <p:txBody>
          <a:bodyPr/>
          <a:lstStyle/>
          <a:p>
            <a:pPr eaLnBrk="1" hangingPunct="1">
              <a:buFont typeface="Wingdings" pitchFamily="2" charset="2"/>
              <a:buNone/>
            </a:pPr>
            <a:r>
              <a:rPr lang="en-US" sz="2400" dirty="0"/>
              <a:t>You want stakeholders that can:</a:t>
            </a:r>
          </a:p>
          <a:p>
            <a:pPr eaLnBrk="1" hangingPunct="1"/>
            <a:r>
              <a:rPr lang="en-US" sz="2400" dirty="0"/>
              <a:t>Increase credibility of your effort</a:t>
            </a:r>
          </a:p>
          <a:p>
            <a:pPr eaLnBrk="1" hangingPunct="1"/>
            <a:r>
              <a:rPr lang="en-US" sz="2400" dirty="0"/>
              <a:t>Implement interventions that are central to your effort</a:t>
            </a:r>
          </a:p>
          <a:p>
            <a:pPr eaLnBrk="1" hangingPunct="1"/>
            <a:r>
              <a:rPr lang="en-US" sz="2400" dirty="0"/>
              <a:t>Advocate change to institutionalize your effort</a:t>
            </a:r>
          </a:p>
          <a:p>
            <a:pPr eaLnBrk="1" hangingPunct="1"/>
            <a:r>
              <a:rPr lang="en-US" sz="2400" dirty="0"/>
              <a:t>Assist in continuing or expanding your effort</a:t>
            </a:r>
          </a:p>
          <a:p>
            <a:pPr eaLnBrk="1" hangingPunct="1">
              <a:buFont typeface="Wingdings" pitchFamily="2" charset="2"/>
              <a:buNone/>
            </a:pPr>
            <a:endParaRPr lang="en-US" dirty="0"/>
          </a:p>
        </p:txBody>
      </p:sp>
      <p:sp>
        <p:nvSpPr>
          <p:cNvPr id="6" name="Slide Number Placeholder 5"/>
          <p:cNvSpPr>
            <a:spLocks noGrp="1"/>
          </p:cNvSpPr>
          <p:nvPr>
            <p:ph type="sldNum" sz="quarter" idx="12"/>
          </p:nvPr>
        </p:nvSpPr>
        <p:spPr/>
        <p:txBody>
          <a:bodyPr/>
          <a:lstStyle/>
          <a:p>
            <a:fld id="{5E3B7B93-B60F-4194-86A4-088AA9704300}" type="slidenum">
              <a:rPr lang="en-US" smtClean="0"/>
              <a:pPr/>
              <a:t>12</a:t>
            </a:fld>
            <a:endParaRPr lang="en-US"/>
          </a:p>
        </p:txBody>
      </p:sp>
      <p:sp>
        <p:nvSpPr>
          <p:cNvPr id="24580" name="Oval 10"/>
          <p:cNvSpPr>
            <a:spLocks noChangeArrowheads="1"/>
          </p:cNvSpPr>
          <p:nvPr/>
        </p:nvSpPr>
        <p:spPr bwMode="auto">
          <a:xfrm>
            <a:off x="1676400" y="304800"/>
            <a:ext cx="1716088" cy="1470025"/>
          </a:xfrm>
          <a:prstGeom prst="ellipse">
            <a:avLst/>
          </a:prstGeom>
          <a:solidFill>
            <a:srgbClr val="FF99CC"/>
          </a:solidFill>
          <a:ln w="9525">
            <a:noFill/>
            <a:miter lim="800000"/>
            <a:headEnd/>
            <a:tailEnd/>
          </a:ln>
          <a:effectLst>
            <a:prstShdw prst="shdw17" dist="17961" dir="2700000">
              <a:srgbClr val="995C7A"/>
            </a:prstShdw>
          </a:effectLst>
        </p:spPr>
        <p:txBody>
          <a:bodyPr wrap="none" anchor="ctr"/>
          <a:lstStyle/>
          <a:p>
            <a:endParaRPr lang="en-US"/>
          </a:p>
        </p:txBody>
      </p:sp>
      <p:sp>
        <p:nvSpPr>
          <p:cNvPr id="214027" name="Text Box 11"/>
          <p:cNvSpPr txBox="1">
            <a:spLocks noChangeArrowheads="1"/>
          </p:cNvSpPr>
          <p:nvPr/>
        </p:nvSpPr>
        <p:spPr bwMode="auto">
          <a:xfrm>
            <a:off x="1676400" y="533399"/>
            <a:ext cx="16764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1</a:t>
            </a:r>
          </a:p>
          <a:p>
            <a:pPr algn="ctr">
              <a:defRPr/>
            </a:pPr>
            <a:r>
              <a:rPr lang="en-US" dirty="0"/>
              <a:t>Engage Stakeholders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124200" y="533400"/>
            <a:ext cx="7162800" cy="838200"/>
          </a:xfrm>
        </p:spPr>
        <p:txBody>
          <a:bodyPr>
            <a:normAutofit/>
          </a:bodyPr>
          <a:lstStyle/>
          <a:p>
            <a:pPr eaLnBrk="1" hangingPunct="1"/>
            <a:r>
              <a:rPr lang="en-US" dirty="0">
                <a:solidFill>
                  <a:schemeClr val="tx2"/>
                </a:solidFill>
              </a:rPr>
              <a:t>Role of Stakeholders</a:t>
            </a:r>
          </a:p>
        </p:txBody>
      </p:sp>
      <p:sp>
        <p:nvSpPr>
          <p:cNvPr id="24579" name="Rectangle 3"/>
          <p:cNvSpPr>
            <a:spLocks noGrp="1" noChangeArrowheads="1"/>
          </p:cNvSpPr>
          <p:nvPr>
            <p:ph idx="1"/>
          </p:nvPr>
        </p:nvSpPr>
        <p:spPr>
          <a:xfrm>
            <a:off x="2362200" y="1676400"/>
            <a:ext cx="8001000" cy="4953000"/>
          </a:xfrm>
        </p:spPr>
        <p:txBody>
          <a:bodyPr rtlCol="0">
            <a:normAutofit/>
          </a:bodyPr>
          <a:lstStyle/>
          <a:p>
            <a:pPr>
              <a:buNone/>
              <a:defRPr/>
            </a:pPr>
            <a:r>
              <a:rPr lang="en-US" dirty="0"/>
              <a:t>Stakeholders may play a role in every step of the evaluation process.  They can:</a:t>
            </a:r>
          </a:p>
          <a:p>
            <a:pPr>
              <a:buFont typeface="Arial" pitchFamily="34" charset="0"/>
              <a:buChar char="•"/>
              <a:defRPr/>
            </a:pPr>
            <a:r>
              <a:rPr lang="en-US" sz="2400" dirty="0"/>
              <a:t>Ensure clear understanding of program’s activities and outcomes</a:t>
            </a:r>
          </a:p>
          <a:p>
            <a:pPr>
              <a:buFont typeface="Arial" pitchFamily="34" charset="0"/>
              <a:buChar char="•"/>
              <a:defRPr/>
            </a:pPr>
            <a:r>
              <a:rPr lang="en-US" sz="2400" dirty="0"/>
              <a:t>Ensure that key evaluation questions are addressed</a:t>
            </a:r>
          </a:p>
          <a:p>
            <a:pPr>
              <a:buFont typeface="Arial" pitchFamily="34" charset="0"/>
              <a:buChar char="•"/>
              <a:defRPr/>
            </a:pPr>
            <a:r>
              <a:rPr lang="en-US" sz="2400" dirty="0"/>
              <a:t>Offer insights and feedback on effective and appropriate data collections methods/activities</a:t>
            </a:r>
          </a:p>
          <a:p>
            <a:pPr>
              <a:buFont typeface="Arial" pitchFamily="34" charset="0"/>
              <a:buChar char="•"/>
              <a:defRPr/>
            </a:pPr>
            <a:r>
              <a:rPr lang="en-US" sz="2400" dirty="0"/>
              <a:t>Provide recommendations for improvement based on evidence gathered in the evaluation</a:t>
            </a:r>
          </a:p>
          <a:p>
            <a:pPr>
              <a:buFont typeface="Arial" pitchFamily="34" charset="0"/>
              <a:buChar char="•"/>
              <a:defRPr/>
            </a:pPr>
            <a:endParaRPr lang="en-US" dirty="0"/>
          </a:p>
        </p:txBody>
      </p:sp>
      <p:sp>
        <p:nvSpPr>
          <p:cNvPr id="6" name="Slide Number Placeholder 5"/>
          <p:cNvSpPr>
            <a:spLocks noGrp="1"/>
          </p:cNvSpPr>
          <p:nvPr>
            <p:ph type="sldNum" sz="quarter" idx="12"/>
          </p:nvPr>
        </p:nvSpPr>
        <p:spPr/>
        <p:txBody>
          <a:bodyPr/>
          <a:lstStyle/>
          <a:p>
            <a:fld id="{5E3B7B93-B60F-4194-86A4-088AA9704300}" type="slidenum">
              <a:rPr lang="en-US" smtClean="0"/>
              <a:pPr/>
              <a:t>13</a:t>
            </a:fld>
            <a:endParaRPr lang="en-US"/>
          </a:p>
        </p:txBody>
      </p:sp>
      <p:sp>
        <p:nvSpPr>
          <p:cNvPr id="26628" name="Oval 4"/>
          <p:cNvSpPr>
            <a:spLocks noChangeArrowheads="1"/>
          </p:cNvSpPr>
          <p:nvPr/>
        </p:nvSpPr>
        <p:spPr bwMode="auto">
          <a:xfrm>
            <a:off x="1143000" y="207523"/>
            <a:ext cx="1716088" cy="1470025"/>
          </a:xfrm>
          <a:prstGeom prst="ellipse">
            <a:avLst/>
          </a:prstGeom>
          <a:solidFill>
            <a:srgbClr val="FF99CC"/>
          </a:solidFill>
          <a:ln w="9525">
            <a:noFill/>
            <a:miter lim="800000"/>
            <a:headEnd/>
            <a:tailEnd/>
          </a:ln>
          <a:effectLst>
            <a:prstShdw prst="shdw17" dist="17961" dir="2700000">
              <a:srgbClr val="995C7A"/>
            </a:prstShdw>
          </a:effectLst>
        </p:spPr>
        <p:txBody>
          <a:bodyPr wrap="none" anchor="ctr"/>
          <a:lstStyle/>
          <a:p>
            <a:endParaRPr lang="en-US"/>
          </a:p>
        </p:txBody>
      </p:sp>
      <p:sp>
        <p:nvSpPr>
          <p:cNvPr id="272389" name="Text Box 5"/>
          <p:cNvSpPr txBox="1">
            <a:spLocks noChangeArrowheads="1"/>
          </p:cNvSpPr>
          <p:nvPr/>
        </p:nvSpPr>
        <p:spPr bwMode="auto">
          <a:xfrm>
            <a:off x="1143000" y="436122"/>
            <a:ext cx="16764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a:t>STEP 1</a:t>
            </a:r>
          </a:p>
          <a:p>
            <a:pPr algn="ctr">
              <a:defRPr/>
            </a:pPr>
            <a:r>
              <a:rPr lang="en-US"/>
              <a:t>Engage Stakeholders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362200" y="304800"/>
            <a:ext cx="9525000" cy="838200"/>
          </a:xfrm>
        </p:spPr>
        <p:txBody>
          <a:bodyPr>
            <a:normAutofit fontScale="90000"/>
          </a:bodyPr>
          <a:lstStyle/>
          <a:p>
            <a:pPr eaLnBrk="1" hangingPunct="1"/>
            <a:r>
              <a:rPr lang="en-US" dirty="0">
                <a:solidFill>
                  <a:schemeClr val="tx2"/>
                </a:solidFill>
              </a:rPr>
              <a:t>Program Evaluation </a:t>
            </a:r>
            <a:br>
              <a:rPr lang="en-US" dirty="0">
                <a:solidFill>
                  <a:schemeClr val="tx2"/>
                </a:solidFill>
              </a:rPr>
            </a:br>
            <a:r>
              <a:rPr lang="en-US" dirty="0">
                <a:solidFill>
                  <a:schemeClr val="tx2"/>
                </a:solidFill>
              </a:rPr>
              <a:t>Framework</a:t>
            </a:r>
          </a:p>
        </p:txBody>
      </p:sp>
      <p:sp>
        <p:nvSpPr>
          <p:cNvPr id="217091" name="Oval 3"/>
          <p:cNvSpPr>
            <a:spLocks noChangeArrowheads="1"/>
          </p:cNvSpPr>
          <p:nvPr/>
        </p:nvSpPr>
        <p:spPr bwMode="auto">
          <a:xfrm>
            <a:off x="3411020" y="1327874"/>
            <a:ext cx="5638800" cy="5410200"/>
          </a:xfrm>
          <a:prstGeom prst="ellipse">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lgn="ctr">
              <a:defRPr/>
            </a:pPr>
            <a:endParaRPr lang="en-US"/>
          </a:p>
        </p:txBody>
      </p:sp>
      <p:sp>
        <p:nvSpPr>
          <p:cNvPr id="217093" name="Text Box 5"/>
          <p:cNvSpPr txBox="1">
            <a:spLocks noChangeArrowheads="1"/>
          </p:cNvSpPr>
          <p:nvPr/>
        </p:nvSpPr>
        <p:spPr bwMode="auto">
          <a:xfrm>
            <a:off x="3868221" y="457272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Analyze &amp; justify conclusions</a:t>
            </a:r>
          </a:p>
        </p:txBody>
      </p:sp>
      <p:sp>
        <p:nvSpPr>
          <p:cNvPr id="217094" name="Text Box 6"/>
          <p:cNvSpPr txBox="1">
            <a:spLocks noChangeArrowheads="1"/>
          </p:cNvSpPr>
          <p:nvPr/>
        </p:nvSpPr>
        <p:spPr bwMode="auto">
          <a:xfrm>
            <a:off x="6763820" y="4375874"/>
            <a:ext cx="19050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Focus the evaluation </a:t>
            </a:r>
            <a:br>
              <a:rPr lang="en-US">
                <a:latin typeface="Calibri" pitchFamily="34" charset="0"/>
              </a:rPr>
            </a:br>
            <a:r>
              <a:rPr lang="en-US">
                <a:latin typeface="Calibri" pitchFamily="34" charset="0"/>
              </a:rPr>
              <a:t>design</a:t>
            </a:r>
          </a:p>
        </p:txBody>
      </p:sp>
      <p:sp>
        <p:nvSpPr>
          <p:cNvPr id="217095" name="Text Box 7"/>
          <p:cNvSpPr txBox="1">
            <a:spLocks noChangeArrowheads="1"/>
          </p:cNvSpPr>
          <p:nvPr/>
        </p:nvSpPr>
        <p:spPr bwMode="auto">
          <a:xfrm>
            <a:off x="6763821" y="28518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Describe</a:t>
            </a:r>
            <a:br>
              <a:rPr lang="en-US">
                <a:latin typeface="Calibri" pitchFamily="34" charset="0"/>
              </a:rPr>
            </a:br>
            <a:r>
              <a:rPr lang="en-US">
                <a:latin typeface="Calibri" pitchFamily="34" charset="0"/>
              </a:rPr>
              <a:t>the program</a:t>
            </a:r>
          </a:p>
        </p:txBody>
      </p:sp>
      <p:sp>
        <p:nvSpPr>
          <p:cNvPr id="217096" name="Text Box 8"/>
          <p:cNvSpPr txBox="1">
            <a:spLocks noChangeArrowheads="1"/>
          </p:cNvSpPr>
          <p:nvPr/>
        </p:nvSpPr>
        <p:spPr bwMode="auto">
          <a:xfrm>
            <a:off x="5239821" y="55950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Collect credible evidence</a:t>
            </a:r>
          </a:p>
        </p:txBody>
      </p:sp>
      <p:sp>
        <p:nvSpPr>
          <p:cNvPr id="217097" name="Text Box 9"/>
          <p:cNvSpPr txBox="1">
            <a:spLocks noChangeArrowheads="1"/>
          </p:cNvSpPr>
          <p:nvPr/>
        </p:nvSpPr>
        <p:spPr bwMode="auto">
          <a:xfrm>
            <a:off x="3944420" y="2699474"/>
            <a:ext cx="17526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dirty="0">
                <a:latin typeface="Calibri" pitchFamily="34" charset="0"/>
              </a:rPr>
              <a:t>Ensure use &amp; share lessons learned</a:t>
            </a:r>
          </a:p>
        </p:txBody>
      </p:sp>
      <p:sp>
        <p:nvSpPr>
          <p:cNvPr id="217098" name="AutoShape 10"/>
          <p:cNvSpPr>
            <a:spLocks noChangeArrowheads="1"/>
          </p:cNvSpPr>
          <p:nvPr/>
        </p:nvSpPr>
        <p:spPr bwMode="auto">
          <a:xfrm rot="2236690">
            <a:off x="7068620" y="2089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099" name="AutoShape 11"/>
          <p:cNvSpPr>
            <a:spLocks noChangeArrowheads="1"/>
          </p:cNvSpPr>
          <p:nvPr/>
        </p:nvSpPr>
        <p:spPr bwMode="auto">
          <a:xfrm rot="-2209901">
            <a:off x="4706420" y="20136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0" name="AutoShape 12"/>
          <p:cNvSpPr>
            <a:spLocks noChangeArrowheads="1"/>
          </p:cNvSpPr>
          <p:nvPr/>
        </p:nvSpPr>
        <p:spPr bwMode="auto">
          <a:xfrm rot="8076274">
            <a:off x="7140852" y="5522843"/>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1" name="AutoShape 13"/>
          <p:cNvSpPr>
            <a:spLocks noChangeArrowheads="1"/>
          </p:cNvSpPr>
          <p:nvPr/>
        </p:nvSpPr>
        <p:spPr bwMode="auto">
          <a:xfrm rot="5400000">
            <a:off x="78298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2" name="AutoShape 14"/>
          <p:cNvSpPr>
            <a:spLocks noChangeArrowheads="1"/>
          </p:cNvSpPr>
          <p:nvPr/>
        </p:nvSpPr>
        <p:spPr bwMode="auto">
          <a:xfrm rot="16200000">
            <a:off x="38674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3" name="AutoShape 15"/>
          <p:cNvSpPr>
            <a:spLocks noChangeArrowheads="1"/>
          </p:cNvSpPr>
          <p:nvPr/>
        </p:nvSpPr>
        <p:spPr bwMode="auto">
          <a:xfrm rot="13036690">
            <a:off x="4554020" y="5518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grpSp>
        <p:nvGrpSpPr>
          <p:cNvPr id="2" name="Group 65"/>
          <p:cNvGrpSpPr>
            <a:grpSpLocks/>
          </p:cNvGrpSpPr>
          <p:nvPr/>
        </p:nvGrpSpPr>
        <p:grpSpPr bwMode="auto">
          <a:xfrm>
            <a:off x="5239821" y="1327874"/>
            <a:ext cx="2035175" cy="1022350"/>
            <a:chOff x="2304" y="768"/>
            <a:chExt cx="1282" cy="644"/>
          </a:xfrm>
        </p:grpSpPr>
        <p:sp>
          <p:nvSpPr>
            <p:cNvPr id="217092" name="Text Box 4"/>
            <p:cNvSpPr txBox="1">
              <a:spLocks noChangeArrowheads="1"/>
            </p:cNvSpPr>
            <p:nvPr/>
          </p:nvSpPr>
          <p:spPr bwMode="auto">
            <a:xfrm>
              <a:off x="2304" y="1008"/>
              <a:ext cx="1282" cy="404"/>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Engage stakeholders</a:t>
              </a:r>
            </a:p>
          </p:txBody>
        </p:sp>
        <p:grpSp>
          <p:nvGrpSpPr>
            <p:cNvPr id="3" name="Group 59"/>
            <p:cNvGrpSpPr>
              <a:grpSpLocks/>
            </p:cNvGrpSpPr>
            <p:nvPr/>
          </p:nvGrpSpPr>
          <p:grpSpPr bwMode="auto">
            <a:xfrm>
              <a:off x="2784" y="768"/>
              <a:ext cx="336" cy="288"/>
              <a:chOff x="2784" y="768"/>
              <a:chExt cx="336" cy="288"/>
            </a:xfrm>
          </p:grpSpPr>
          <p:sp>
            <p:nvSpPr>
              <p:cNvPr id="20514" name="Oval 38"/>
              <p:cNvSpPr>
                <a:spLocks noChangeArrowheads="1"/>
              </p:cNvSpPr>
              <p:nvPr/>
            </p:nvSpPr>
            <p:spPr bwMode="auto">
              <a:xfrm>
                <a:off x="2784" y="768"/>
                <a:ext cx="336" cy="288"/>
              </a:xfrm>
              <a:prstGeom prst="ellipse">
                <a:avLst/>
              </a:prstGeom>
              <a:solidFill>
                <a:srgbClr val="FF99CC"/>
              </a:solidFill>
              <a:ln w="9525">
                <a:noFill/>
                <a:miter lim="800000"/>
                <a:headEnd/>
                <a:tailEnd/>
              </a:ln>
              <a:effectLst>
                <a:prstShdw prst="shdw17" dist="17961" dir="2700000">
                  <a:srgbClr val="995C7A"/>
                </a:prstShdw>
              </a:effectLst>
            </p:spPr>
            <p:txBody>
              <a:bodyPr wrap="none" anchor="ctr"/>
              <a:lstStyle/>
              <a:p>
                <a:endParaRPr lang="en-US"/>
              </a:p>
            </p:txBody>
          </p:sp>
          <p:sp>
            <p:nvSpPr>
              <p:cNvPr id="217125" name="Text Box 37"/>
              <p:cNvSpPr txBox="1">
                <a:spLocks noChangeArrowheads="1"/>
              </p:cNvSpPr>
              <p:nvPr/>
            </p:nvSpPr>
            <p:spPr bwMode="auto">
              <a:xfrm>
                <a:off x="2849" y="76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1</a:t>
                </a:r>
              </a:p>
            </p:txBody>
          </p:sp>
        </p:grpSp>
      </p:grpSp>
      <p:grpSp>
        <p:nvGrpSpPr>
          <p:cNvPr id="4" name="Group 64"/>
          <p:cNvGrpSpPr>
            <a:grpSpLocks/>
          </p:cNvGrpSpPr>
          <p:nvPr/>
        </p:nvGrpSpPr>
        <p:grpSpPr bwMode="auto">
          <a:xfrm>
            <a:off x="3639620" y="2775674"/>
            <a:ext cx="533400" cy="457200"/>
            <a:chOff x="1296" y="1680"/>
            <a:chExt cx="336" cy="288"/>
          </a:xfrm>
        </p:grpSpPr>
        <p:sp>
          <p:nvSpPr>
            <p:cNvPr id="20510" name="Oval 41"/>
            <p:cNvSpPr>
              <a:spLocks noChangeArrowheads="1"/>
            </p:cNvSpPr>
            <p:nvPr/>
          </p:nvSpPr>
          <p:spPr bwMode="auto">
            <a:xfrm>
              <a:off x="1296" y="1680"/>
              <a:ext cx="336" cy="288"/>
            </a:xfrm>
            <a:prstGeom prst="ellipse">
              <a:avLst/>
            </a:prstGeom>
            <a:solidFill>
              <a:srgbClr val="0066CC"/>
            </a:solidFill>
            <a:ln w="9525">
              <a:noFill/>
              <a:miter lim="800000"/>
              <a:headEnd/>
              <a:tailEnd/>
            </a:ln>
            <a:effectLst>
              <a:prstShdw prst="shdw17" dist="17961" dir="2700000">
                <a:srgbClr val="003D7A"/>
              </a:prstShdw>
            </a:effectLst>
          </p:spPr>
          <p:txBody>
            <a:bodyPr wrap="none" anchor="ctr"/>
            <a:lstStyle/>
            <a:p>
              <a:endParaRPr lang="en-US"/>
            </a:p>
          </p:txBody>
        </p:sp>
        <p:sp>
          <p:nvSpPr>
            <p:cNvPr id="217130" name="Text Box 42"/>
            <p:cNvSpPr txBox="1">
              <a:spLocks noChangeArrowheads="1"/>
            </p:cNvSpPr>
            <p:nvPr/>
          </p:nvSpPr>
          <p:spPr bwMode="auto">
            <a:xfrm>
              <a:off x="1361"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6</a:t>
              </a:r>
            </a:p>
          </p:txBody>
        </p:sp>
      </p:grpSp>
      <p:grpSp>
        <p:nvGrpSpPr>
          <p:cNvPr id="5" name="Group 63"/>
          <p:cNvGrpSpPr>
            <a:grpSpLocks/>
          </p:cNvGrpSpPr>
          <p:nvPr/>
        </p:nvGrpSpPr>
        <p:grpSpPr bwMode="auto">
          <a:xfrm>
            <a:off x="3639620" y="4833074"/>
            <a:ext cx="533400" cy="457200"/>
            <a:chOff x="1296" y="2976"/>
            <a:chExt cx="336" cy="288"/>
          </a:xfrm>
        </p:grpSpPr>
        <p:sp>
          <p:nvSpPr>
            <p:cNvPr id="217132" name="Oval 44"/>
            <p:cNvSpPr>
              <a:spLocks noChangeArrowheads="1"/>
            </p:cNvSpPr>
            <p:nvPr/>
          </p:nvSpPr>
          <p:spPr bwMode="auto">
            <a:xfrm>
              <a:off x="1296" y="2976"/>
              <a:ext cx="336" cy="288"/>
            </a:xfrm>
            <a:prstGeom prst="ellipse">
              <a:avLst/>
            </a:prstGeom>
            <a:solidFill>
              <a:schemeClr val="accent2"/>
            </a:solidFill>
            <a:ln w="9525">
              <a:noFill/>
              <a:miter lim="800000"/>
              <a:headEnd/>
              <a:tailEnd/>
            </a:ln>
            <a:effectLst>
              <a:prstShdw prst="shdw17" dist="17961" dir="2700000">
                <a:schemeClr val="hlink">
                  <a:gamma/>
                  <a:shade val="60000"/>
                  <a:invGamma/>
                </a:schemeClr>
              </a:prstShdw>
            </a:effectLst>
          </p:spPr>
          <p:txBody>
            <a:bodyPr wrap="none" anchor="ctr"/>
            <a:lstStyle/>
            <a:p>
              <a:pPr>
                <a:defRPr/>
              </a:pPr>
              <a:endParaRPr lang="en-US"/>
            </a:p>
          </p:txBody>
        </p:sp>
        <p:sp>
          <p:nvSpPr>
            <p:cNvPr id="217133" name="Text Box 45"/>
            <p:cNvSpPr txBox="1">
              <a:spLocks noChangeArrowheads="1"/>
            </p:cNvSpPr>
            <p:nvPr/>
          </p:nvSpPr>
          <p:spPr bwMode="auto">
            <a:xfrm>
              <a:off x="1361"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dirty="0"/>
                <a:t>5</a:t>
              </a:r>
            </a:p>
          </p:txBody>
        </p:sp>
      </p:grpSp>
      <p:grpSp>
        <p:nvGrpSpPr>
          <p:cNvPr id="6" name="Group 62"/>
          <p:cNvGrpSpPr>
            <a:grpSpLocks/>
          </p:cNvGrpSpPr>
          <p:nvPr/>
        </p:nvGrpSpPr>
        <p:grpSpPr bwMode="auto">
          <a:xfrm>
            <a:off x="6001820" y="6280874"/>
            <a:ext cx="533400" cy="457200"/>
            <a:chOff x="2784" y="3888"/>
            <a:chExt cx="336" cy="288"/>
          </a:xfrm>
        </p:grpSpPr>
        <p:sp>
          <p:nvSpPr>
            <p:cNvPr id="20506" name="Oval 47"/>
            <p:cNvSpPr>
              <a:spLocks noChangeArrowheads="1"/>
            </p:cNvSpPr>
            <p:nvPr/>
          </p:nvSpPr>
          <p:spPr bwMode="auto">
            <a:xfrm>
              <a:off x="2784" y="3888"/>
              <a:ext cx="336" cy="288"/>
            </a:xfrm>
            <a:prstGeom prst="ellipse">
              <a:avLst/>
            </a:prstGeom>
            <a:solidFill>
              <a:srgbClr val="66FF33"/>
            </a:solidFill>
            <a:ln w="9525">
              <a:noFill/>
              <a:miter lim="800000"/>
              <a:headEnd/>
              <a:tailEnd/>
            </a:ln>
            <a:effectLst>
              <a:prstShdw prst="shdw17" dist="17961" dir="2700000">
                <a:srgbClr val="3D991F"/>
              </a:prstShdw>
            </a:effectLst>
          </p:spPr>
          <p:txBody>
            <a:bodyPr wrap="none" anchor="ctr"/>
            <a:lstStyle/>
            <a:p>
              <a:endParaRPr lang="en-US"/>
            </a:p>
          </p:txBody>
        </p:sp>
        <p:sp>
          <p:nvSpPr>
            <p:cNvPr id="217136" name="Text Box 48"/>
            <p:cNvSpPr txBox="1">
              <a:spLocks noChangeArrowheads="1"/>
            </p:cNvSpPr>
            <p:nvPr/>
          </p:nvSpPr>
          <p:spPr bwMode="auto">
            <a:xfrm>
              <a:off x="2849" y="388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4</a:t>
              </a:r>
            </a:p>
          </p:txBody>
        </p:sp>
      </p:grpSp>
      <p:grpSp>
        <p:nvGrpSpPr>
          <p:cNvPr id="7" name="Group 61"/>
          <p:cNvGrpSpPr>
            <a:grpSpLocks/>
          </p:cNvGrpSpPr>
          <p:nvPr/>
        </p:nvGrpSpPr>
        <p:grpSpPr bwMode="auto">
          <a:xfrm>
            <a:off x="8287820" y="4833074"/>
            <a:ext cx="533400" cy="457200"/>
            <a:chOff x="4224" y="2976"/>
            <a:chExt cx="336" cy="288"/>
          </a:xfrm>
        </p:grpSpPr>
        <p:sp>
          <p:nvSpPr>
            <p:cNvPr id="20504" name="Oval 50"/>
            <p:cNvSpPr>
              <a:spLocks noChangeArrowheads="1"/>
            </p:cNvSpPr>
            <p:nvPr/>
          </p:nvSpPr>
          <p:spPr bwMode="auto">
            <a:xfrm>
              <a:off x="4224" y="2976"/>
              <a:ext cx="336" cy="288"/>
            </a:xfrm>
            <a:prstGeom prst="ellipse">
              <a:avLst/>
            </a:prstGeom>
            <a:solidFill>
              <a:srgbClr val="9966FF"/>
            </a:solidFill>
            <a:ln w="9525">
              <a:noFill/>
              <a:miter lim="800000"/>
              <a:headEnd/>
              <a:tailEnd/>
            </a:ln>
            <a:effectLst>
              <a:prstShdw prst="shdw17" dist="17961" dir="2700000">
                <a:srgbClr val="5C3D99"/>
              </a:prstShdw>
            </a:effectLst>
          </p:spPr>
          <p:txBody>
            <a:bodyPr wrap="none" anchor="ctr"/>
            <a:lstStyle/>
            <a:p>
              <a:endParaRPr lang="en-US"/>
            </a:p>
          </p:txBody>
        </p:sp>
        <p:sp>
          <p:nvSpPr>
            <p:cNvPr id="217139" name="Text Box 51"/>
            <p:cNvSpPr txBox="1">
              <a:spLocks noChangeArrowheads="1"/>
            </p:cNvSpPr>
            <p:nvPr/>
          </p:nvSpPr>
          <p:spPr bwMode="auto">
            <a:xfrm>
              <a:off x="4289"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3</a:t>
              </a:r>
            </a:p>
          </p:txBody>
        </p:sp>
      </p:grpSp>
      <p:grpSp>
        <p:nvGrpSpPr>
          <p:cNvPr id="8" name="Group 60"/>
          <p:cNvGrpSpPr>
            <a:grpSpLocks/>
          </p:cNvGrpSpPr>
          <p:nvPr/>
        </p:nvGrpSpPr>
        <p:grpSpPr bwMode="auto">
          <a:xfrm>
            <a:off x="8287820" y="2775674"/>
            <a:ext cx="533400" cy="457200"/>
            <a:chOff x="4224" y="1680"/>
            <a:chExt cx="336" cy="288"/>
          </a:xfrm>
        </p:grpSpPr>
        <p:sp>
          <p:nvSpPr>
            <p:cNvPr id="20502" name="Oval 53"/>
            <p:cNvSpPr>
              <a:spLocks noChangeArrowheads="1"/>
            </p:cNvSpPr>
            <p:nvPr/>
          </p:nvSpPr>
          <p:spPr bwMode="auto">
            <a:xfrm>
              <a:off x="4224" y="1680"/>
              <a:ext cx="336" cy="288"/>
            </a:xfrm>
            <a:prstGeom prst="ellipse">
              <a:avLst/>
            </a:prstGeom>
            <a:solidFill>
              <a:srgbClr val="FF9966"/>
            </a:solidFill>
            <a:ln w="9525">
              <a:noFill/>
              <a:miter lim="800000"/>
              <a:headEnd/>
              <a:tailEnd/>
            </a:ln>
            <a:effectLst>
              <a:prstShdw prst="shdw17" dist="17961" dir="2700000">
                <a:srgbClr val="995C3D"/>
              </a:prstShdw>
            </a:effectLst>
          </p:spPr>
          <p:txBody>
            <a:bodyPr wrap="none" anchor="ctr"/>
            <a:lstStyle/>
            <a:p>
              <a:endParaRPr lang="en-US"/>
            </a:p>
          </p:txBody>
        </p:sp>
        <p:sp>
          <p:nvSpPr>
            <p:cNvPr id="217142" name="Text Box 54"/>
            <p:cNvSpPr txBox="1">
              <a:spLocks noChangeArrowheads="1"/>
            </p:cNvSpPr>
            <p:nvPr/>
          </p:nvSpPr>
          <p:spPr bwMode="auto">
            <a:xfrm>
              <a:off x="4289"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2</a:t>
              </a:r>
            </a:p>
          </p:txBody>
        </p:sp>
      </p:grpSp>
    </p:spTree>
    <p:extLst>
      <p:ext uri="{BB962C8B-B14F-4D97-AF65-F5344CB8AC3E}">
        <p14:creationId xmlns:p14="http://schemas.microsoft.com/office/powerpoint/2010/main" val="391194754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title"/>
          </p:nvPr>
        </p:nvSpPr>
        <p:spPr>
          <a:xfrm>
            <a:off x="3505200" y="533400"/>
            <a:ext cx="6497638" cy="838200"/>
          </a:xfrm>
          <a:noFill/>
        </p:spPr>
        <p:txBody>
          <a:bodyPr>
            <a:normAutofit/>
          </a:bodyPr>
          <a:lstStyle/>
          <a:p>
            <a:pPr eaLnBrk="1" hangingPunct="1"/>
            <a:r>
              <a:rPr lang="en-US" dirty="0">
                <a:solidFill>
                  <a:schemeClr val="tx2"/>
                </a:solidFill>
              </a:rPr>
              <a:t>Describe the Program</a:t>
            </a:r>
          </a:p>
        </p:txBody>
      </p:sp>
      <p:sp>
        <p:nvSpPr>
          <p:cNvPr id="229379" name="Rectangle 3"/>
          <p:cNvSpPr>
            <a:spLocks noGrp="1" noChangeArrowheads="1"/>
          </p:cNvSpPr>
          <p:nvPr>
            <p:ph idx="1"/>
          </p:nvPr>
        </p:nvSpPr>
        <p:spPr>
          <a:xfrm>
            <a:off x="2362200" y="1673226"/>
            <a:ext cx="8153400" cy="4651375"/>
          </a:xfrm>
        </p:spPr>
        <p:txBody>
          <a:bodyPr rtlCol="0">
            <a:normAutofit/>
          </a:bodyPr>
          <a:lstStyle/>
          <a:p>
            <a:pPr>
              <a:buFont typeface="Arial" pitchFamily="34" charset="0"/>
              <a:buChar char="•"/>
              <a:defRPr/>
            </a:pPr>
            <a:r>
              <a:rPr lang="en-US" dirty="0"/>
              <a:t>Sets the frame of reference for all future evaluation activities </a:t>
            </a:r>
          </a:p>
          <a:p>
            <a:pPr>
              <a:buFont typeface="Arial" pitchFamily="34" charset="0"/>
              <a:buChar char="•"/>
              <a:defRPr/>
            </a:pPr>
            <a:r>
              <a:rPr lang="en-US" dirty="0"/>
              <a:t>Allows staff performing the evaluation to compare the program to similar programs </a:t>
            </a:r>
          </a:p>
          <a:p>
            <a:pPr>
              <a:buFont typeface="Arial" pitchFamily="34" charset="0"/>
              <a:buChar char="•"/>
              <a:defRPr/>
            </a:pPr>
            <a:r>
              <a:rPr lang="en-US" dirty="0"/>
              <a:t>Helps focus the evaluation on important questions</a:t>
            </a:r>
          </a:p>
          <a:p>
            <a:pPr>
              <a:buFont typeface="Arial" pitchFamily="34" charset="0"/>
              <a:buChar char="•"/>
              <a:defRPr/>
            </a:pPr>
            <a:r>
              <a:rPr lang="en-US" dirty="0"/>
              <a:t>Helps provide clarity and consensus about the program’s definition, proposed activities and expected outcomes</a:t>
            </a:r>
          </a:p>
          <a:p>
            <a:pPr>
              <a:buFont typeface="Arial" pitchFamily="34" charset="0"/>
              <a:buChar char="•"/>
              <a:defRPr/>
            </a:pPr>
            <a:r>
              <a:rPr lang="en-US" dirty="0"/>
              <a:t>Can be helpful in strategic planning and performance measurement</a:t>
            </a:r>
          </a:p>
          <a:p>
            <a:pPr>
              <a:buNone/>
              <a:defRPr/>
            </a:pPr>
            <a:endParaRPr lang="en-US" dirty="0"/>
          </a:p>
        </p:txBody>
      </p:sp>
      <p:sp>
        <p:nvSpPr>
          <p:cNvPr id="6" name="Slide Number Placeholder 5"/>
          <p:cNvSpPr>
            <a:spLocks noGrp="1"/>
          </p:cNvSpPr>
          <p:nvPr>
            <p:ph type="sldNum" sz="quarter" idx="12"/>
          </p:nvPr>
        </p:nvSpPr>
        <p:spPr/>
        <p:txBody>
          <a:bodyPr/>
          <a:lstStyle/>
          <a:p>
            <a:fld id="{5E3B7B93-B60F-4194-86A4-088AA9704300}" type="slidenum">
              <a:rPr lang="en-US" smtClean="0"/>
              <a:pPr/>
              <a:t>15</a:t>
            </a:fld>
            <a:endParaRPr lang="en-US"/>
          </a:p>
        </p:txBody>
      </p:sp>
      <p:sp>
        <p:nvSpPr>
          <p:cNvPr id="29700" name="Oval 10"/>
          <p:cNvSpPr>
            <a:spLocks noChangeArrowheads="1"/>
          </p:cNvSpPr>
          <p:nvPr/>
        </p:nvSpPr>
        <p:spPr bwMode="auto">
          <a:xfrm>
            <a:off x="1447800" y="228600"/>
            <a:ext cx="1716088" cy="1470025"/>
          </a:xfrm>
          <a:prstGeom prst="ellipse">
            <a:avLst/>
          </a:prstGeom>
          <a:solidFill>
            <a:srgbClr val="FF9966"/>
          </a:solidFill>
          <a:ln w="9525">
            <a:noFill/>
            <a:miter lim="800000"/>
            <a:headEnd/>
            <a:tailEnd/>
          </a:ln>
          <a:effectLst>
            <a:prstShdw prst="shdw17" dist="17961" dir="2700000">
              <a:srgbClr val="995C3D"/>
            </a:prstShdw>
          </a:effectLst>
        </p:spPr>
        <p:txBody>
          <a:bodyPr wrap="none" anchor="ctr"/>
          <a:lstStyle/>
          <a:p>
            <a:endParaRPr lang="en-US"/>
          </a:p>
        </p:txBody>
      </p:sp>
      <p:sp>
        <p:nvSpPr>
          <p:cNvPr id="229387" name="Text Box 11"/>
          <p:cNvSpPr txBox="1">
            <a:spLocks noChangeArrowheads="1"/>
          </p:cNvSpPr>
          <p:nvPr/>
        </p:nvSpPr>
        <p:spPr bwMode="auto">
          <a:xfrm>
            <a:off x="1447800" y="457199"/>
            <a:ext cx="16764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2</a:t>
            </a:r>
          </a:p>
          <a:p>
            <a:pPr algn="ctr">
              <a:defRPr/>
            </a:pPr>
            <a:r>
              <a:rPr lang="en-US" dirty="0"/>
              <a:t>Describe </a:t>
            </a:r>
            <a:br>
              <a:rPr lang="en-US" dirty="0"/>
            </a:br>
            <a:r>
              <a:rPr lang="en-US" dirty="0"/>
              <a:t>the Program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733800" y="381000"/>
            <a:ext cx="6497638" cy="838200"/>
          </a:xfrm>
        </p:spPr>
        <p:txBody>
          <a:bodyPr rtlCol="0">
            <a:normAutofit fontScale="90000"/>
          </a:bodyPr>
          <a:lstStyle/>
          <a:p>
            <a:pPr>
              <a:defRPr/>
            </a:pPr>
            <a:r>
              <a:rPr lang="en-US" dirty="0">
                <a:solidFill>
                  <a:schemeClr val="tx2"/>
                </a:solidFill>
              </a:rPr>
              <a:t>Components of a Logic Model</a:t>
            </a:r>
          </a:p>
        </p:txBody>
      </p:sp>
      <p:sp>
        <p:nvSpPr>
          <p:cNvPr id="16" name="Slide Number Placeholder 15"/>
          <p:cNvSpPr>
            <a:spLocks noGrp="1"/>
          </p:cNvSpPr>
          <p:nvPr>
            <p:ph type="sldNum" sz="quarter" idx="12"/>
          </p:nvPr>
        </p:nvSpPr>
        <p:spPr>
          <a:xfrm>
            <a:off x="8077200" y="5899151"/>
            <a:ext cx="2133600" cy="365125"/>
          </a:xfrm>
        </p:spPr>
        <p:txBody>
          <a:bodyPr/>
          <a:lstStyle/>
          <a:p>
            <a:fld id="{5E3B7B93-B60F-4194-86A4-088AA9704300}" type="slidenum">
              <a:rPr lang="en-US" smtClean="0"/>
              <a:pPr/>
              <a:t>16</a:t>
            </a:fld>
            <a:endParaRPr lang="en-US"/>
          </a:p>
        </p:txBody>
      </p:sp>
      <p:sp>
        <p:nvSpPr>
          <p:cNvPr id="233479" name="Text Box 6"/>
          <p:cNvSpPr txBox="1">
            <a:spLocks noChangeArrowheads="1"/>
          </p:cNvSpPr>
          <p:nvPr/>
        </p:nvSpPr>
        <p:spPr bwMode="auto">
          <a:xfrm>
            <a:off x="1905000" y="2422526"/>
            <a:ext cx="1752600" cy="1323439"/>
          </a:xfrm>
          <a:prstGeom prst="rect">
            <a:avLst/>
          </a:prstGeom>
          <a:noFill/>
          <a:ln w="9525">
            <a:noFill/>
            <a:miter lim="800000"/>
            <a:headEnd/>
            <a:tailEnd/>
          </a:ln>
        </p:spPr>
        <p:txBody>
          <a:bodyPr wrap="square">
            <a:spAutoFit/>
          </a:bodyPr>
          <a:lstStyle/>
          <a:p>
            <a:pPr>
              <a:spcBef>
                <a:spcPct val="50000"/>
              </a:spcBef>
            </a:pPr>
            <a:r>
              <a:rPr lang="en-US" sz="2000" dirty="0">
                <a:latin typeface="Calibri" pitchFamily="34" charset="0"/>
              </a:rPr>
              <a:t>Resources used to implement the intervention</a:t>
            </a:r>
          </a:p>
        </p:txBody>
      </p:sp>
      <p:sp>
        <p:nvSpPr>
          <p:cNvPr id="34820" name="Text Box 8"/>
          <p:cNvSpPr txBox="1">
            <a:spLocks noChangeArrowheads="1"/>
          </p:cNvSpPr>
          <p:nvPr/>
        </p:nvSpPr>
        <p:spPr bwMode="auto">
          <a:xfrm>
            <a:off x="3810000" y="1752600"/>
            <a:ext cx="1676400" cy="369332"/>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latin typeface="Calibri" pitchFamily="34" charset="0"/>
              </a:rPr>
              <a:t>Activities</a:t>
            </a:r>
          </a:p>
        </p:txBody>
      </p:sp>
      <p:sp>
        <p:nvSpPr>
          <p:cNvPr id="233482" name="Text Box 10"/>
          <p:cNvSpPr txBox="1">
            <a:spLocks noChangeArrowheads="1"/>
          </p:cNvSpPr>
          <p:nvPr/>
        </p:nvSpPr>
        <p:spPr bwMode="auto">
          <a:xfrm>
            <a:off x="3733800" y="2422525"/>
            <a:ext cx="1981200" cy="1631216"/>
          </a:xfrm>
          <a:prstGeom prst="rect">
            <a:avLst/>
          </a:prstGeom>
          <a:noFill/>
          <a:ln w="9525">
            <a:noFill/>
            <a:miter lim="800000"/>
            <a:headEnd/>
            <a:tailEnd/>
          </a:ln>
        </p:spPr>
        <p:txBody>
          <a:bodyPr wrap="square">
            <a:spAutoFit/>
          </a:bodyPr>
          <a:lstStyle/>
          <a:p>
            <a:pPr>
              <a:spcBef>
                <a:spcPct val="50000"/>
              </a:spcBef>
            </a:pPr>
            <a:r>
              <a:rPr lang="en-US" sz="2000" dirty="0">
                <a:latin typeface="Calibri" pitchFamily="34" charset="0"/>
              </a:rPr>
              <a:t>Services or   activities the program provides to meet its objectives</a:t>
            </a:r>
          </a:p>
        </p:txBody>
      </p:sp>
      <p:sp>
        <p:nvSpPr>
          <p:cNvPr id="34822" name="Text Box 12"/>
          <p:cNvSpPr txBox="1">
            <a:spLocks noChangeArrowheads="1"/>
          </p:cNvSpPr>
          <p:nvPr/>
        </p:nvSpPr>
        <p:spPr bwMode="auto">
          <a:xfrm>
            <a:off x="6019800" y="1752600"/>
            <a:ext cx="1600200" cy="369332"/>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latin typeface="Calibri" pitchFamily="34" charset="0"/>
              </a:rPr>
              <a:t>Outputs</a:t>
            </a:r>
          </a:p>
        </p:txBody>
      </p:sp>
      <p:sp>
        <p:nvSpPr>
          <p:cNvPr id="233486" name="Text Box 14"/>
          <p:cNvSpPr txBox="1">
            <a:spLocks noChangeArrowheads="1"/>
          </p:cNvSpPr>
          <p:nvPr/>
        </p:nvSpPr>
        <p:spPr bwMode="auto">
          <a:xfrm>
            <a:off x="5943600" y="2422526"/>
            <a:ext cx="2133600" cy="1006475"/>
          </a:xfrm>
          <a:prstGeom prst="rect">
            <a:avLst/>
          </a:prstGeom>
          <a:noFill/>
          <a:ln w="9525">
            <a:noFill/>
            <a:miter lim="800000"/>
            <a:headEnd/>
            <a:tailEnd/>
          </a:ln>
        </p:spPr>
        <p:txBody>
          <a:bodyPr>
            <a:spAutoFit/>
          </a:bodyPr>
          <a:lstStyle/>
          <a:p>
            <a:pPr>
              <a:spcBef>
                <a:spcPct val="50000"/>
              </a:spcBef>
            </a:pPr>
            <a:r>
              <a:rPr lang="en-US" sz="2000">
                <a:latin typeface="Calibri" pitchFamily="34" charset="0"/>
              </a:rPr>
              <a:t>Specific products developed from program activities</a:t>
            </a:r>
          </a:p>
        </p:txBody>
      </p:sp>
      <p:sp>
        <p:nvSpPr>
          <p:cNvPr id="34824" name="Text Box 16"/>
          <p:cNvSpPr txBox="1">
            <a:spLocks noChangeArrowheads="1"/>
          </p:cNvSpPr>
          <p:nvPr/>
        </p:nvSpPr>
        <p:spPr bwMode="auto">
          <a:xfrm>
            <a:off x="8229600" y="1752600"/>
            <a:ext cx="1905000" cy="369332"/>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latin typeface="Calibri" pitchFamily="34" charset="0"/>
              </a:rPr>
              <a:t>Outcomes</a:t>
            </a:r>
          </a:p>
        </p:txBody>
      </p:sp>
      <p:sp>
        <p:nvSpPr>
          <p:cNvPr id="233490" name="Text Box 18"/>
          <p:cNvSpPr txBox="1">
            <a:spLocks noChangeArrowheads="1"/>
          </p:cNvSpPr>
          <p:nvPr/>
        </p:nvSpPr>
        <p:spPr bwMode="auto">
          <a:xfrm>
            <a:off x="8153400" y="2422525"/>
            <a:ext cx="2133600" cy="1631216"/>
          </a:xfrm>
          <a:prstGeom prst="rect">
            <a:avLst/>
          </a:prstGeom>
          <a:noFill/>
          <a:ln w="9525">
            <a:noFill/>
            <a:miter lim="800000"/>
            <a:headEnd/>
            <a:tailEnd/>
          </a:ln>
        </p:spPr>
        <p:txBody>
          <a:bodyPr wrap="square">
            <a:spAutoFit/>
          </a:bodyPr>
          <a:lstStyle/>
          <a:p>
            <a:pPr>
              <a:spcBef>
                <a:spcPct val="50000"/>
              </a:spcBef>
            </a:pPr>
            <a:r>
              <a:rPr lang="en-US" sz="2000">
                <a:latin typeface="Calibri" pitchFamily="34" charset="0"/>
              </a:rPr>
              <a:t>Benefits to participants during or after participating in the program</a:t>
            </a:r>
          </a:p>
        </p:txBody>
      </p:sp>
      <p:sp>
        <p:nvSpPr>
          <p:cNvPr id="34826" name="Text Box 8"/>
          <p:cNvSpPr txBox="1">
            <a:spLocks noChangeArrowheads="1"/>
          </p:cNvSpPr>
          <p:nvPr/>
        </p:nvSpPr>
        <p:spPr bwMode="auto">
          <a:xfrm>
            <a:off x="1981200" y="1752600"/>
            <a:ext cx="1143000" cy="369332"/>
          </a:xfrm>
          <a:prstGeom prst="rect">
            <a:avLst/>
          </a:prstGeom>
          <a:solidFill>
            <a:schemeClr val="accent1"/>
          </a:solidFill>
          <a:ln w="9525">
            <a:noFill/>
            <a:miter lim="800000"/>
            <a:headEnd/>
            <a:tailEnd/>
          </a:ln>
        </p:spPr>
        <p:txBody>
          <a:bodyPr wrap="square">
            <a:spAutoFit/>
          </a:bodyPr>
          <a:lstStyle/>
          <a:p>
            <a:pPr>
              <a:spcBef>
                <a:spcPct val="50000"/>
              </a:spcBef>
            </a:pPr>
            <a:r>
              <a:rPr lang="en-US" dirty="0">
                <a:solidFill>
                  <a:schemeClr val="bg1"/>
                </a:solidFill>
                <a:latin typeface="Calibri" pitchFamily="34" charset="0"/>
              </a:rPr>
              <a:t>Inputs</a:t>
            </a:r>
          </a:p>
        </p:txBody>
      </p:sp>
      <p:sp>
        <p:nvSpPr>
          <p:cNvPr id="233493" name="AutoShape 21"/>
          <p:cNvSpPr>
            <a:spLocks noChangeArrowheads="1"/>
          </p:cNvSpPr>
          <p:nvPr/>
        </p:nvSpPr>
        <p:spPr bwMode="auto">
          <a:xfrm>
            <a:off x="3276600" y="1828800"/>
            <a:ext cx="381000" cy="304800"/>
          </a:xfrm>
          <a:prstGeom prst="rightArrow">
            <a:avLst>
              <a:gd name="adj1" fmla="val 50000"/>
              <a:gd name="adj2" fmla="val 3125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n-US"/>
          </a:p>
        </p:txBody>
      </p:sp>
      <p:sp>
        <p:nvSpPr>
          <p:cNvPr id="233494" name="AutoShape 22"/>
          <p:cNvSpPr>
            <a:spLocks noChangeArrowheads="1"/>
          </p:cNvSpPr>
          <p:nvPr/>
        </p:nvSpPr>
        <p:spPr bwMode="auto">
          <a:xfrm>
            <a:off x="5562600" y="1828800"/>
            <a:ext cx="381000" cy="304800"/>
          </a:xfrm>
          <a:prstGeom prst="rightArrow">
            <a:avLst>
              <a:gd name="adj1" fmla="val 50000"/>
              <a:gd name="adj2" fmla="val 3125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n-US"/>
          </a:p>
        </p:txBody>
      </p:sp>
      <p:sp>
        <p:nvSpPr>
          <p:cNvPr id="233495" name="AutoShape 23"/>
          <p:cNvSpPr>
            <a:spLocks noChangeArrowheads="1"/>
          </p:cNvSpPr>
          <p:nvPr/>
        </p:nvSpPr>
        <p:spPr bwMode="auto">
          <a:xfrm>
            <a:off x="7696200" y="1828800"/>
            <a:ext cx="381000" cy="304800"/>
          </a:xfrm>
          <a:prstGeom prst="rightArrow">
            <a:avLst>
              <a:gd name="adj1" fmla="val 50000"/>
              <a:gd name="adj2" fmla="val 3125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n-US"/>
          </a:p>
        </p:txBody>
      </p:sp>
      <p:sp>
        <p:nvSpPr>
          <p:cNvPr id="34830" name="Oval 27"/>
          <p:cNvSpPr>
            <a:spLocks noChangeArrowheads="1"/>
          </p:cNvSpPr>
          <p:nvPr/>
        </p:nvSpPr>
        <p:spPr bwMode="auto">
          <a:xfrm>
            <a:off x="1905000" y="228601"/>
            <a:ext cx="1716088" cy="1470025"/>
          </a:xfrm>
          <a:prstGeom prst="ellipse">
            <a:avLst/>
          </a:prstGeom>
          <a:solidFill>
            <a:srgbClr val="FF9966"/>
          </a:solidFill>
          <a:ln w="9525">
            <a:noFill/>
            <a:miter lim="800000"/>
            <a:headEnd/>
            <a:tailEnd/>
          </a:ln>
          <a:effectLst>
            <a:prstShdw prst="shdw17" dist="17961" dir="2700000">
              <a:srgbClr val="995C3D"/>
            </a:prstShdw>
          </a:effectLst>
        </p:spPr>
        <p:txBody>
          <a:bodyPr wrap="none" anchor="ctr"/>
          <a:lstStyle/>
          <a:p>
            <a:endParaRPr lang="en-US"/>
          </a:p>
        </p:txBody>
      </p:sp>
      <p:sp>
        <p:nvSpPr>
          <p:cNvPr id="233500" name="Text Box 28"/>
          <p:cNvSpPr txBox="1">
            <a:spLocks noChangeArrowheads="1"/>
          </p:cNvSpPr>
          <p:nvPr/>
        </p:nvSpPr>
        <p:spPr bwMode="auto">
          <a:xfrm>
            <a:off x="1905000" y="457200"/>
            <a:ext cx="16764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a:t>STEP 2</a:t>
            </a:r>
          </a:p>
          <a:p>
            <a:pPr algn="ctr">
              <a:defRPr/>
            </a:pPr>
            <a:r>
              <a:rPr lang="en-US"/>
              <a:t>Describe </a:t>
            </a:r>
            <a:br>
              <a:rPr lang="en-US"/>
            </a:br>
            <a:r>
              <a:rPr lang="en-US"/>
              <a:t>the Program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581400" y="533400"/>
            <a:ext cx="6497638" cy="838200"/>
          </a:xfrm>
        </p:spPr>
        <p:txBody>
          <a:bodyPr>
            <a:normAutofit/>
          </a:bodyPr>
          <a:lstStyle/>
          <a:p>
            <a:pPr eaLnBrk="1" hangingPunct="1"/>
            <a:r>
              <a:rPr lang="en-US" dirty="0">
                <a:solidFill>
                  <a:schemeClr val="tx2"/>
                </a:solidFill>
              </a:rPr>
              <a:t>Example of a Logic Model</a:t>
            </a:r>
          </a:p>
        </p:txBody>
      </p:sp>
      <p:sp>
        <p:nvSpPr>
          <p:cNvPr id="16" name="Slide Number Placeholder 15"/>
          <p:cNvSpPr>
            <a:spLocks noGrp="1"/>
          </p:cNvSpPr>
          <p:nvPr>
            <p:ph type="sldNum" sz="quarter" idx="12"/>
          </p:nvPr>
        </p:nvSpPr>
        <p:spPr>
          <a:xfrm>
            <a:off x="8077200" y="5899151"/>
            <a:ext cx="2133600" cy="365125"/>
          </a:xfrm>
        </p:spPr>
        <p:txBody>
          <a:bodyPr/>
          <a:lstStyle/>
          <a:p>
            <a:fld id="{5E3B7B93-B60F-4194-86A4-088AA9704300}" type="slidenum">
              <a:rPr lang="en-US" smtClean="0"/>
              <a:pPr/>
              <a:t>17</a:t>
            </a:fld>
            <a:endParaRPr lang="en-US"/>
          </a:p>
        </p:txBody>
      </p:sp>
      <p:sp>
        <p:nvSpPr>
          <p:cNvPr id="35843" name="Oval 17"/>
          <p:cNvSpPr>
            <a:spLocks noChangeArrowheads="1"/>
          </p:cNvSpPr>
          <p:nvPr/>
        </p:nvSpPr>
        <p:spPr bwMode="auto">
          <a:xfrm>
            <a:off x="1565482" y="208478"/>
            <a:ext cx="1716088" cy="1470025"/>
          </a:xfrm>
          <a:prstGeom prst="ellipse">
            <a:avLst/>
          </a:prstGeom>
          <a:solidFill>
            <a:srgbClr val="FF9966"/>
          </a:solidFill>
          <a:ln w="9525">
            <a:noFill/>
            <a:miter lim="800000"/>
            <a:headEnd/>
            <a:tailEnd/>
          </a:ln>
          <a:effectLst>
            <a:prstShdw prst="shdw17" dist="17961" dir="2700000">
              <a:srgbClr val="995C3D"/>
            </a:prstShdw>
          </a:effectLst>
        </p:spPr>
        <p:txBody>
          <a:bodyPr wrap="none" anchor="ctr"/>
          <a:lstStyle/>
          <a:p>
            <a:endParaRPr lang="en-US"/>
          </a:p>
        </p:txBody>
      </p:sp>
      <p:sp>
        <p:nvSpPr>
          <p:cNvPr id="237586" name="Text Box 18"/>
          <p:cNvSpPr txBox="1">
            <a:spLocks noChangeArrowheads="1"/>
          </p:cNvSpPr>
          <p:nvPr/>
        </p:nvSpPr>
        <p:spPr bwMode="auto">
          <a:xfrm>
            <a:off x="1489282" y="437077"/>
            <a:ext cx="16764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2</a:t>
            </a:r>
          </a:p>
          <a:p>
            <a:pPr algn="ctr">
              <a:defRPr/>
            </a:pPr>
            <a:r>
              <a:rPr lang="en-US" dirty="0"/>
              <a:t>Describe </a:t>
            </a:r>
            <a:br>
              <a:rPr lang="en-US" dirty="0"/>
            </a:br>
            <a:r>
              <a:rPr lang="en-US" dirty="0"/>
              <a:t>the Program</a:t>
            </a:r>
          </a:p>
        </p:txBody>
      </p:sp>
      <p:sp>
        <p:nvSpPr>
          <p:cNvPr id="237587" name="Text Box 6"/>
          <p:cNvSpPr txBox="1">
            <a:spLocks noChangeArrowheads="1"/>
          </p:cNvSpPr>
          <p:nvPr/>
        </p:nvSpPr>
        <p:spPr bwMode="auto">
          <a:xfrm>
            <a:off x="1905000" y="2422526"/>
            <a:ext cx="1752600" cy="2073275"/>
          </a:xfrm>
          <a:prstGeom prst="rect">
            <a:avLst/>
          </a:prstGeom>
          <a:noFill/>
          <a:ln w="9525">
            <a:noFill/>
            <a:miter lim="800000"/>
            <a:headEnd/>
            <a:tailEnd/>
          </a:ln>
        </p:spPr>
        <p:txBody>
          <a:bodyPr wrap="square">
            <a:spAutoFit/>
          </a:bodyPr>
          <a:lstStyle/>
          <a:p>
            <a:pPr>
              <a:spcBef>
                <a:spcPct val="50000"/>
              </a:spcBef>
            </a:pPr>
            <a:r>
              <a:rPr lang="en-US" sz="2000" dirty="0">
                <a:latin typeface="Calibri" pitchFamily="34" charset="0"/>
              </a:rPr>
              <a:t>Money</a:t>
            </a:r>
          </a:p>
          <a:p>
            <a:pPr>
              <a:spcBef>
                <a:spcPct val="50000"/>
              </a:spcBef>
            </a:pPr>
            <a:r>
              <a:rPr lang="en-US" sz="2000" dirty="0">
                <a:latin typeface="Calibri" pitchFamily="34" charset="0"/>
              </a:rPr>
              <a:t>Staff</a:t>
            </a:r>
          </a:p>
          <a:p>
            <a:pPr>
              <a:spcBef>
                <a:spcPct val="50000"/>
              </a:spcBef>
            </a:pPr>
            <a:r>
              <a:rPr lang="en-US" sz="2000" dirty="0">
                <a:latin typeface="Calibri" pitchFamily="34" charset="0"/>
              </a:rPr>
              <a:t>Volunteers</a:t>
            </a:r>
          </a:p>
          <a:p>
            <a:pPr>
              <a:spcBef>
                <a:spcPct val="50000"/>
              </a:spcBef>
            </a:pPr>
            <a:r>
              <a:rPr lang="en-US" sz="2000" dirty="0">
                <a:latin typeface="Calibri" pitchFamily="34" charset="0"/>
              </a:rPr>
              <a:t>Equipment &amp; Supplies</a:t>
            </a:r>
          </a:p>
        </p:txBody>
      </p:sp>
      <p:sp>
        <p:nvSpPr>
          <p:cNvPr id="35846" name="Text Box 8"/>
          <p:cNvSpPr txBox="1">
            <a:spLocks noChangeArrowheads="1"/>
          </p:cNvSpPr>
          <p:nvPr/>
        </p:nvSpPr>
        <p:spPr bwMode="auto">
          <a:xfrm>
            <a:off x="3810000" y="1752600"/>
            <a:ext cx="1676400" cy="369332"/>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latin typeface="Calibri" pitchFamily="34" charset="0"/>
              </a:rPr>
              <a:t>Activities</a:t>
            </a:r>
          </a:p>
        </p:txBody>
      </p:sp>
      <p:sp>
        <p:nvSpPr>
          <p:cNvPr id="237589" name="Text Box 10"/>
          <p:cNvSpPr txBox="1">
            <a:spLocks noChangeArrowheads="1"/>
          </p:cNvSpPr>
          <p:nvPr/>
        </p:nvSpPr>
        <p:spPr bwMode="auto">
          <a:xfrm>
            <a:off x="3733800" y="2422526"/>
            <a:ext cx="2133600" cy="2554545"/>
          </a:xfrm>
          <a:prstGeom prst="rect">
            <a:avLst/>
          </a:prstGeom>
          <a:noFill/>
          <a:ln w="9525">
            <a:noFill/>
            <a:miter lim="800000"/>
            <a:headEnd/>
            <a:tailEnd/>
          </a:ln>
        </p:spPr>
        <p:txBody>
          <a:bodyPr wrap="square">
            <a:spAutoFit/>
          </a:bodyPr>
          <a:lstStyle/>
          <a:p>
            <a:pPr>
              <a:spcBef>
                <a:spcPct val="50000"/>
              </a:spcBef>
            </a:pPr>
            <a:r>
              <a:rPr lang="en-US" sz="2000" dirty="0">
                <a:latin typeface="Calibri" pitchFamily="34" charset="0"/>
              </a:rPr>
              <a:t>Providing child care subsidies</a:t>
            </a:r>
          </a:p>
          <a:p>
            <a:pPr>
              <a:spcBef>
                <a:spcPct val="50000"/>
              </a:spcBef>
            </a:pPr>
            <a:r>
              <a:rPr lang="en-US" sz="2000" dirty="0">
                <a:latin typeface="Calibri" pitchFamily="34" charset="0"/>
              </a:rPr>
              <a:t>Assisting parents with finding child care</a:t>
            </a:r>
          </a:p>
          <a:p>
            <a:pPr>
              <a:spcBef>
                <a:spcPct val="50000"/>
              </a:spcBef>
            </a:pPr>
            <a:r>
              <a:rPr lang="en-US" sz="2000" dirty="0">
                <a:latin typeface="Calibri" pitchFamily="34" charset="0"/>
              </a:rPr>
              <a:t>Following up with parents</a:t>
            </a:r>
          </a:p>
        </p:txBody>
      </p:sp>
      <p:sp>
        <p:nvSpPr>
          <p:cNvPr id="35848" name="Text Box 12"/>
          <p:cNvSpPr txBox="1">
            <a:spLocks noChangeArrowheads="1"/>
          </p:cNvSpPr>
          <p:nvPr/>
        </p:nvSpPr>
        <p:spPr bwMode="auto">
          <a:xfrm>
            <a:off x="6019800" y="1752600"/>
            <a:ext cx="1600200" cy="369332"/>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latin typeface="Calibri" pitchFamily="34" charset="0"/>
              </a:rPr>
              <a:t>Outputs</a:t>
            </a:r>
          </a:p>
        </p:txBody>
      </p:sp>
      <p:sp>
        <p:nvSpPr>
          <p:cNvPr id="237591" name="Text Box 14"/>
          <p:cNvSpPr txBox="1">
            <a:spLocks noChangeArrowheads="1"/>
          </p:cNvSpPr>
          <p:nvPr/>
        </p:nvSpPr>
        <p:spPr bwMode="auto">
          <a:xfrm>
            <a:off x="5943600" y="2422526"/>
            <a:ext cx="2209800" cy="3170099"/>
          </a:xfrm>
          <a:prstGeom prst="rect">
            <a:avLst/>
          </a:prstGeom>
          <a:noFill/>
          <a:ln w="9525">
            <a:noFill/>
            <a:miter lim="800000"/>
            <a:headEnd/>
            <a:tailEnd/>
          </a:ln>
        </p:spPr>
        <p:txBody>
          <a:bodyPr wrap="square">
            <a:spAutoFit/>
          </a:bodyPr>
          <a:lstStyle/>
          <a:p>
            <a:pPr>
              <a:spcBef>
                <a:spcPts val="600"/>
              </a:spcBef>
            </a:pPr>
            <a:r>
              <a:rPr lang="en-US" sz="2000" dirty="0">
                <a:latin typeface="Calibri" pitchFamily="34" charset="0"/>
              </a:rPr>
              <a:t># children in subsidized programs</a:t>
            </a:r>
          </a:p>
          <a:p>
            <a:pPr>
              <a:spcBef>
                <a:spcPts val="600"/>
              </a:spcBef>
            </a:pPr>
            <a:endParaRPr lang="en-US" sz="2000" dirty="0">
              <a:latin typeface="Calibri" pitchFamily="34" charset="0"/>
            </a:endParaRPr>
          </a:p>
          <a:p>
            <a:pPr>
              <a:spcBef>
                <a:spcPts val="600"/>
              </a:spcBef>
            </a:pPr>
            <a:r>
              <a:rPr lang="en-US" sz="2000" dirty="0">
                <a:latin typeface="Calibri" pitchFamily="34" charset="0"/>
              </a:rPr>
              <a:t>$ given to parents for child care</a:t>
            </a:r>
          </a:p>
          <a:p>
            <a:pPr>
              <a:spcBef>
                <a:spcPts val="600"/>
              </a:spcBef>
            </a:pPr>
            <a:endParaRPr lang="en-US" sz="2000" dirty="0">
              <a:latin typeface="Calibri" pitchFamily="34" charset="0"/>
            </a:endParaRPr>
          </a:p>
          <a:p>
            <a:pPr>
              <a:spcBef>
                <a:spcPts val="600"/>
              </a:spcBef>
            </a:pPr>
            <a:r>
              <a:rPr lang="en-US" sz="2000" dirty="0">
                <a:latin typeface="Calibri" pitchFamily="34" charset="0"/>
              </a:rPr>
              <a:t># of </a:t>
            </a:r>
            <a:r>
              <a:rPr lang="en-US" sz="2000" dirty="0" err="1">
                <a:latin typeface="Calibri" pitchFamily="34" charset="0"/>
              </a:rPr>
              <a:t>followups</a:t>
            </a:r>
            <a:r>
              <a:rPr lang="en-US" sz="2000" dirty="0">
                <a:latin typeface="Calibri" pitchFamily="34" charset="0"/>
              </a:rPr>
              <a:t> completed</a:t>
            </a:r>
          </a:p>
        </p:txBody>
      </p:sp>
      <p:sp>
        <p:nvSpPr>
          <p:cNvPr id="35850" name="Text Box 16"/>
          <p:cNvSpPr txBox="1">
            <a:spLocks noChangeArrowheads="1"/>
          </p:cNvSpPr>
          <p:nvPr/>
        </p:nvSpPr>
        <p:spPr bwMode="auto">
          <a:xfrm>
            <a:off x="8229600" y="1752600"/>
            <a:ext cx="1905000" cy="369332"/>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latin typeface="Calibri" pitchFamily="34" charset="0"/>
              </a:rPr>
              <a:t>Outcomes</a:t>
            </a:r>
          </a:p>
        </p:txBody>
      </p:sp>
      <p:sp>
        <p:nvSpPr>
          <p:cNvPr id="237593" name="Text Box 18"/>
          <p:cNvSpPr txBox="1">
            <a:spLocks noChangeArrowheads="1"/>
          </p:cNvSpPr>
          <p:nvPr/>
        </p:nvSpPr>
        <p:spPr bwMode="auto">
          <a:xfrm>
            <a:off x="8153400" y="2422525"/>
            <a:ext cx="2133600" cy="1938992"/>
          </a:xfrm>
          <a:prstGeom prst="rect">
            <a:avLst/>
          </a:prstGeom>
          <a:noFill/>
          <a:ln w="9525">
            <a:noFill/>
            <a:miter lim="800000"/>
            <a:headEnd/>
            <a:tailEnd/>
          </a:ln>
        </p:spPr>
        <p:txBody>
          <a:bodyPr wrap="square">
            <a:spAutoFit/>
          </a:bodyPr>
          <a:lstStyle/>
          <a:p>
            <a:pPr>
              <a:spcBef>
                <a:spcPct val="50000"/>
              </a:spcBef>
            </a:pPr>
            <a:r>
              <a:rPr lang="en-US" sz="2000" dirty="0">
                <a:latin typeface="Calibri" pitchFamily="34" charset="0"/>
              </a:rPr>
              <a:t>Increased family stability</a:t>
            </a:r>
          </a:p>
          <a:p>
            <a:pPr>
              <a:spcBef>
                <a:spcPct val="50000"/>
              </a:spcBef>
            </a:pPr>
            <a:endParaRPr lang="en-US" sz="2000" dirty="0">
              <a:latin typeface="Calibri" pitchFamily="34" charset="0"/>
            </a:endParaRPr>
          </a:p>
          <a:p>
            <a:pPr>
              <a:spcBef>
                <a:spcPct val="50000"/>
              </a:spcBef>
            </a:pPr>
            <a:r>
              <a:rPr lang="en-US" sz="2000" dirty="0">
                <a:latin typeface="Calibri" pitchFamily="34" charset="0"/>
              </a:rPr>
              <a:t>Increased access to child care</a:t>
            </a:r>
          </a:p>
        </p:txBody>
      </p:sp>
      <p:sp>
        <p:nvSpPr>
          <p:cNvPr id="35852" name="Text Box 8"/>
          <p:cNvSpPr txBox="1">
            <a:spLocks noChangeArrowheads="1"/>
          </p:cNvSpPr>
          <p:nvPr/>
        </p:nvSpPr>
        <p:spPr bwMode="auto">
          <a:xfrm>
            <a:off x="1905000" y="1752600"/>
            <a:ext cx="1219200" cy="369332"/>
          </a:xfrm>
          <a:prstGeom prst="rect">
            <a:avLst/>
          </a:prstGeom>
          <a:solidFill>
            <a:schemeClr val="accent1"/>
          </a:solidFill>
          <a:ln w="9525">
            <a:noFill/>
            <a:miter lim="800000"/>
            <a:headEnd/>
            <a:tailEnd/>
          </a:ln>
        </p:spPr>
        <p:txBody>
          <a:bodyPr wrap="square">
            <a:spAutoFit/>
          </a:bodyPr>
          <a:lstStyle/>
          <a:p>
            <a:pPr>
              <a:spcBef>
                <a:spcPct val="50000"/>
              </a:spcBef>
            </a:pPr>
            <a:r>
              <a:rPr lang="en-US">
                <a:solidFill>
                  <a:schemeClr val="bg1"/>
                </a:solidFill>
                <a:latin typeface="Calibri" pitchFamily="34" charset="0"/>
              </a:rPr>
              <a:t>Inputs</a:t>
            </a:r>
          </a:p>
        </p:txBody>
      </p:sp>
      <p:sp>
        <p:nvSpPr>
          <p:cNvPr id="237595" name="AutoShape 27"/>
          <p:cNvSpPr>
            <a:spLocks noChangeArrowheads="1"/>
          </p:cNvSpPr>
          <p:nvPr/>
        </p:nvSpPr>
        <p:spPr bwMode="auto">
          <a:xfrm>
            <a:off x="3276600" y="1828800"/>
            <a:ext cx="381000" cy="304800"/>
          </a:xfrm>
          <a:prstGeom prst="rightArrow">
            <a:avLst>
              <a:gd name="adj1" fmla="val 50000"/>
              <a:gd name="adj2" fmla="val 3125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n-US"/>
          </a:p>
        </p:txBody>
      </p:sp>
      <p:sp>
        <p:nvSpPr>
          <p:cNvPr id="237596" name="AutoShape 28"/>
          <p:cNvSpPr>
            <a:spLocks noChangeArrowheads="1"/>
          </p:cNvSpPr>
          <p:nvPr/>
        </p:nvSpPr>
        <p:spPr bwMode="auto">
          <a:xfrm>
            <a:off x="5562600" y="1828800"/>
            <a:ext cx="381000" cy="304800"/>
          </a:xfrm>
          <a:prstGeom prst="rightArrow">
            <a:avLst>
              <a:gd name="adj1" fmla="val 50000"/>
              <a:gd name="adj2" fmla="val 3125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n-US"/>
          </a:p>
        </p:txBody>
      </p:sp>
      <p:sp>
        <p:nvSpPr>
          <p:cNvPr id="237597" name="AutoShape 29"/>
          <p:cNvSpPr>
            <a:spLocks noChangeArrowheads="1"/>
          </p:cNvSpPr>
          <p:nvPr/>
        </p:nvSpPr>
        <p:spPr bwMode="auto">
          <a:xfrm>
            <a:off x="7696200" y="1828800"/>
            <a:ext cx="381000" cy="304800"/>
          </a:xfrm>
          <a:prstGeom prst="rightArrow">
            <a:avLst>
              <a:gd name="adj1" fmla="val 50000"/>
              <a:gd name="adj2" fmla="val 3125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362200" y="304800"/>
            <a:ext cx="9525000" cy="838200"/>
          </a:xfrm>
        </p:spPr>
        <p:txBody>
          <a:bodyPr>
            <a:normAutofit fontScale="90000"/>
          </a:bodyPr>
          <a:lstStyle/>
          <a:p>
            <a:pPr eaLnBrk="1" hangingPunct="1"/>
            <a:r>
              <a:rPr lang="en-US" dirty="0">
                <a:solidFill>
                  <a:schemeClr val="tx2"/>
                </a:solidFill>
              </a:rPr>
              <a:t>Program Evaluation </a:t>
            </a:r>
            <a:br>
              <a:rPr lang="en-US" dirty="0">
                <a:solidFill>
                  <a:schemeClr val="tx2"/>
                </a:solidFill>
              </a:rPr>
            </a:br>
            <a:r>
              <a:rPr lang="en-US" dirty="0">
                <a:solidFill>
                  <a:schemeClr val="tx2"/>
                </a:solidFill>
              </a:rPr>
              <a:t>Framework</a:t>
            </a:r>
          </a:p>
        </p:txBody>
      </p:sp>
      <p:sp>
        <p:nvSpPr>
          <p:cNvPr id="217091" name="Oval 3"/>
          <p:cNvSpPr>
            <a:spLocks noChangeArrowheads="1"/>
          </p:cNvSpPr>
          <p:nvPr/>
        </p:nvSpPr>
        <p:spPr bwMode="auto">
          <a:xfrm>
            <a:off x="3411020" y="1327874"/>
            <a:ext cx="5638800" cy="5410200"/>
          </a:xfrm>
          <a:prstGeom prst="ellipse">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lgn="ctr">
              <a:defRPr/>
            </a:pPr>
            <a:endParaRPr lang="en-US"/>
          </a:p>
        </p:txBody>
      </p:sp>
      <p:sp>
        <p:nvSpPr>
          <p:cNvPr id="217093" name="Text Box 5"/>
          <p:cNvSpPr txBox="1">
            <a:spLocks noChangeArrowheads="1"/>
          </p:cNvSpPr>
          <p:nvPr/>
        </p:nvSpPr>
        <p:spPr bwMode="auto">
          <a:xfrm>
            <a:off x="3868221" y="457272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Analyze &amp; justify conclusions</a:t>
            </a:r>
          </a:p>
        </p:txBody>
      </p:sp>
      <p:sp>
        <p:nvSpPr>
          <p:cNvPr id="217094" name="Text Box 6"/>
          <p:cNvSpPr txBox="1">
            <a:spLocks noChangeArrowheads="1"/>
          </p:cNvSpPr>
          <p:nvPr/>
        </p:nvSpPr>
        <p:spPr bwMode="auto">
          <a:xfrm>
            <a:off x="6763820" y="4375874"/>
            <a:ext cx="19050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Focus the evaluation </a:t>
            </a:r>
            <a:br>
              <a:rPr lang="en-US">
                <a:latin typeface="Calibri" pitchFamily="34" charset="0"/>
              </a:rPr>
            </a:br>
            <a:r>
              <a:rPr lang="en-US">
                <a:latin typeface="Calibri" pitchFamily="34" charset="0"/>
              </a:rPr>
              <a:t>design</a:t>
            </a:r>
          </a:p>
        </p:txBody>
      </p:sp>
      <p:sp>
        <p:nvSpPr>
          <p:cNvPr id="217095" name="Text Box 7"/>
          <p:cNvSpPr txBox="1">
            <a:spLocks noChangeArrowheads="1"/>
          </p:cNvSpPr>
          <p:nvPr/>
        </p:nvSpPr>
        <p:spPr bwMode="auto">
          <a:xfrm>
            <a:off x="6763821" y="28518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Describe</a:t>
            </a:r>
            <a:br>
              <a:rPr lang="en-US">
                <a:latin typeface="Calibri" pitchFamily="34" charset="0"/>
              </a:rPr>
            </a:br>
            <a:r>
              <a:rPr lang="en-US">
                <a:latin typeface="Calibri" pitchFamily="34" charset="0"/>
              </a:rPr>
              <a:t>the program</a:t>
            </a:r>
          </a:p>
        </p:txBody>
      </p:sp>
      <p:sp>
        <p:nvSpPr>
          <p:cNvPr id="217096" name="Text Box 8"/>
          <p:cNvSpPr txBox="1">
            <a:spLocks noChangeArrowheads="1"/>
          </p:cNvSpPr>
          <p:nvPr/>
        </p:nvSpPr>
        <p:spPr bwMode="auto">
          <a:xfrm>
            <a:off x="5239821" y="55950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Collect credible evidence</a:t>
            </a:r>
          </a:p>
        </p:txBody>
      </p:sp>
      <p:sp>
        <p:nvSpPr>
          <p:cNvPr id="217097" name="Text Box 9"/>
          <p:cNvSpPr txBox="1">
            <a:spLocks noChangeArrowheads="1"/>
          </p:cNvSpPr>
          <p:nvPr/>
        </p:nvSpPr>
        <p:spPr bwMode="auto">
          <a:xfrm>
            <a:off x="3944420" y="2699474"/>
            <a:ext cx="17526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dirty="0">
                <a:latin typeface="Calibri" pitchFamily="34" charset="0"/>
              </a:rPr>
              <a:t>Ensure use &amp; share lessons learned</a:t>
            </a:r>
          </a:p>
        </p:txBody>
      </p:sp>
      <p:sp>
        <p:nvSpPr>
          <p:cNvPr id="217098" name="AutoShape 10"/>
          <p:cNvSpPr>
            <a:spLocks noChangeArrowheads="1"/>
          </p:cNvSpPr>
          <p:nvPr/>
        </p:nvSpPr>
        <p:spPr bwMode="auto">
          <a:xfrm rot="2236690">
            <a:off x="7068620" y="2089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099" name="AutoShape 11"/>
          <p:cNvSpPr>
            <a:spLocks noChangeArrowheads="1"/>
          </p:cNvSpPr>
          <p:nvPr/>
        </p:nvSpPr>
        <p:spPr bwMode="auto">
          <a:xfrm rot="-2209901">
            <a:off x="4706420" y="20136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0" name="AutoShape 12"/>
          <p:cNvSpPr>
            <a:spLocks noChangeArrowheads="1"/>
          </p:cNvSpPr>
          <p:nvPr/>
        </p:nvSpPr>
        <p:spPr bwMode="auto">
          <a:xfrm rot="8076274">
            <a:off x="7140852" y="5522843"/>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1" name="AutoShape 13"/>
          <p:cNvSpPr>
            <a:spLocks noChangeArrowheads="1"/>
          </p:cNvSpPr>
          <p:nvPr/>
        </p:nvSpPr>
        <p:spPr bwMode="auto">
          <a:xfrm rot="5400000">
            <a:off x="78298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2" name="AutoShape 14"/>
          <p:cNvSpPr>
            <a:spLocks noChangeArrowheads="1"/>
          </p:cNvSpPr>
          <p:nvPr/>
        </p:nvSpPr>
        <p:spPr bwMode="auto">
          <a:xfrm rot="16200000">
            <a:off x="38674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3" name="AutoShape 15"/>
          <p:cNvSpPr>
            <a:spLocks noChangeArrowheads="1"/>
          </p:cNvSpPr>
          <p:nvPr/>
        </p:nvSpPr>
        <p:spPr bwMode="auto">
          <a:xfrm rot="13036690">
            <a:off x="4554020" y="5518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grpSp>
        <p:nvGrpSpPr>
          <p:cNvPr id="2" name="Group 65"/>
          <p:cNvGrpSpPr>
            <a:grpSpLocks/>
          </p:cNvGrpSpPr>
          <p:nvPr/>
        </p:nvGrpSpPr>
        <p:grpSpPr bwMode="auto">
          <a:xfrm>
            <a:off x="5239821" y="1327874"/>
            <a:ext cx="2035175" cy="1022350"/>
            <a:chOff x="2304" y="768"/>
            <a:chExt cx="1282" cy="644"/>
          </a:xfrm>
        </p:grpSpPr>
        <p:sp>
          <p:nvSpPr>
            <p:cNvPr id="217092" name="Text Box 4"/>
            <p:cNvSpPr txBox="1">
              <a:spLocks noChangeArrowheads="1"/>
            </p:cNvSpPr>
            <p:nvPr/>
          </p:nvSpPr>
          <p:spPr bwMode="auto">
            <a:xfrm>
              <a:off x="2304" y="1008"/>
              <a:ext cx="1282" cy="404"/>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Engage stakeholders</a:t>
              </a:r>
            </a:p>
          </p:txBody>
        </p:sp>
        <p:grpSp>
          <p:nvGrpSpPr>
            <p:cNvPr id="3" name="Group 59"/>
            <p:cNvGrpSpPr>
              <a:grpSpLocks/>
            </p:cNvGrpSpPr>
            <p:nvPr/>
          </p:nvGrpSpPr>
          <p:grpSpPr bwMode="auto">
            <a:xfrm>
              <a:off x="2784" y="768"/>
              <a:ext cx="336" cy="288"/>
              <a:chOff x="2784" y="768"/>
              <a:chExt cx="336" cy="288"/>
            </a:xfrm>
          </p:grpSpPr>
          <p:sp>
            <p:nvSpPr>
              <p:cNvPr id="20514" name="Oval 38"/>
              <p:cNvSpPr>
                <a:spLocks noChangeArrowheads="1"/>
              </p:cNvSpPr>
              <p:nvPr/>
            </p:nvSpPr>
            <p:spPr bwMode="auto">
              <a:xfrm>
                <a:off x="2784" y="768"/>
                <a:ext cx="336" cy="288"/>
              </a:xfrm>
              <a:prstGeom prst="ellipse">
                <a:avLst/>
              </a:prstGeom>
              <a:solidFill>
                <a:srgbClr val="FF99CC"/>
              </a:solidFill>
              <a:ln w="9525">
                <a:noFill/>
                <a:miter lim="800000"/>
                <a:headEnd/>
                <a:tailEnd/>
              </a:ln>
              <a:effectLst>
                <a:prstShdw prst="shdw17" dist="17961" dir="2700000">
                  <a:srgbClr val="995C7A"/>
                </a:prstShdw>
              </a:effectLst>
            </p:spPr>
            <p:txBody>
              <a:bodyPr wrap="none" anchor="ctr"/>
              <a:lstStyle/>
              <a:p>
                <a:endParaRPr lang="en-US"/>
              </a:p>
            </p:txBody>
          </p:sp>
          <p:sp>
            <p:nvSpPr>
              <p:cNvPr id="217125" name="Text Box 37"/>
              <p:cNvSpPr txBox="1">
                <a:spLocks noChangeArrowheads="1"/>
              </p:cNvSpPr>
              <p:nvPr/>
            </p:nvSpPr>
            <p:spPr bwMode="auto">
              <a:xfrm>
                <a:off x="2849" y="76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1</a:t>
                </a:r>
              </a:p>
            </p:txBody>
          </p:sp>
        </p:grpSp>
      </p:grpSp>
      <p:grpSp>
        <p:nvGrpSpPr>
          <p:cNvPr id="4" name="Group 64"/>
          <p:cNvGrpSpPr>
            <a:grpSpLocks/>
          </p:cNvGrpSpPr>
          <p:nvPr/>
        </p:nvGrpSpPr>
        <p:grpSpPr bwMode="auto">
          <a:xfrm>
            <a:off x="3639620" y="2775674"/>
            <a:ext cx="533400" cy="457200"/>
            <a:chOff x="1296" y="1680"/>
            <a:chExt cx="336" cy="288"/>
          </a:xfrm>
        </p:grpSpPr>
        <p:sp>
          <p:nvSpPr>
            <p:cNvPr id="20510" name="Oval 41"/>
            <p:cNvSpPr>
              <a:spLocks noChangeArrowheads="1"/>
            </p:cNvSpPr>
            <p:nvPr/>
          </p:nvSpPr>
          <p:spPr bwMode="auto">
            <a:xfrm>
              <a:off x="1296" y="1680"/>
              <a:ext cx="336" cy="288"/>
            </a:xfrm>
            <a:prstGeom prst="ellipse">
              <a:avLst/>
            </a:prstGeom>
            <a:solidFill>
              <a:srgbClr val="0066CC"/>
            </a:solidFill>
            <a:ln w="9525">
              <a:noFill/>
              <a:miter lim="800000"/>
              <a:headEnd/>
              <a:tailEnd/>
            </a:ln>
            <a:effectLst>
              <a:prstShdw prst="shdw17" dist="17961" dir="2700000">
                <a:srgbClr val="003D7A"/>
              </a:prstShdw>
            </a:effectLst>
          </p:spPr>
          <p:txBody>
            <a:bodyPr wrap="none" anchor="ctr"/>
            <a:lstStyle/>
            <a:p>
              <a:endParaRPr lang="en-US"/>
            </a:p>
          </p:txBody>
        </p:sp>
        <p:sp>
          <p:nvSpPr>
            <p:cNvPr id="217130" name="Text Box 42"/>
            <p:cNvSpPr txBox="1">
              <a:spLocks noChangeArrowheads="1"/>
            </p:cNvSpPr>
            <p:nvPr/>
          </p:nvSpPr>
          <p:spPr bwMode="auto">
            <a:xfrm>
              <a:off x="1361"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6</a:t>
              </a:r>
            </a:p>
          </p:txBody>
        </p:sp>
      </p:grpSp>
      <p:grpSp>
        <p:nvGrpSpPr>
          <p:cNvPr id="5" name="Group 63"/>
          <p:cNvGrpSpPr>
            <a:grpSpLocks/>
          </p:cNvGrpSpPr>
          <p:nvPr/>
        </p:nvGrpSpPr>
        <p:grpSpPr bwMode="auto">
          <a:xfrm>
            <a:off x="3639620" y="4833074"/>
            <a:ext cx="533400" cy="457200"/>
            <a:chOff x="1296" y="2976"/>
            <a:chExt cx="336" cy="288"/>
          </a:xfrm>
        </p:grpSpPr>
        <p:sp>
          <p:nvSpPr>
            <p:cNvPr id="217132" name="Oval 44"/>
            <p:cNvSpPr>
              <a:spLocks noChangeArrowheads="1"/>
            </p:cNvSpPr>
            <p:nvPr/>
          </p:nvSpPr>
          <p:spPr bwMode="auto">
            <a:xfrm>
              <a:off x="1296" y="2976"/>
              <a:ext cx="336" cy="288"/>
            </a:xfrm>
            <a:prstGeom prst="ellipse">
              <a:avLst/>
            </a:prstGeom>
            <a:solidFill>
              <a:schemeClr val="accent2"/>
            </a:solidFill>
            <a:ln w="9525">
              <a:noFill/>
              <a:miter lim="800000"/>
              <a:headEnd/>
              <a:tailEnd/>
            </a:ln>
            <a:effectLst>
              <a:prstShdw prst="shdw17" dist="17961" dir="2700000">
                <a:schemeClr val="hlink">
                  <a:gamma/>
                  <a:shade val="60000"/>
                  <a:invGamma/>
                </a:schemeClr>
              </a:prstShdw>
            </a:effectLst>
          </p:spPr>
          <p:txBody>
            <a:bodyPr wrap="none" anchor="ctr"/>
            <a:lstStyle/>
            <a:p>
              <a:pPr>
                <a:defRPr/>
              </a:pPr>
              <a:endParaRPr lang="en-US"/>
            </a:p>
          </p:txBody>
        </p:sp>
        <p:sp>
          <p:nvSpPr>
            <p:cNvPr id="217133" name="Text Box 45"/>
            <p:cNvSpPr txBox="1">
              <a:spLocks noChangeArrowheads="1"/>
            </p:cNvSpPr>
            <p:nvPr/>
          </p:nvSpPr>
          <p:spPr bwMode="auto">
            <a:xfrm>
              <a:off x="1361"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dirty="0"/>
                <a:t>5</a:t>
              </a:r>
            </a:p>
          </p:txBody>
        </p:sp>
      </p:grpSp>
      <p:grpSp>
        <p:nvGrpSpPr>
          <p:cNvPr id="6" name="Group 62"/>
          <p:cNvGrpSpPr>
            <a:grpSpLocks/>
          </p:cNvGrpSpPr>
          <p:nvPr/>
        </p:nvGrpSpPr>
        <p:grpSpPr bwMode="auto">
          <a:xfrm>
            <a:off x="6001820" y="6280874"/>
            <a:ext cx="533400" cy="457200"/>
            <a:chOff x="2784" y="3888"/>
            <a:chExt cx="336" cy="288"/>
          </a:xfrm>
        </p:grpSpPr>
        <p:sp>
          <p:nvSpPr>
            <p:cNvPr id="20506" name="Oval 47"/>
            <p:cNvSpPr>
              <a:spLocks noChangeArrowheads="1"/>
            </p:cNvSpPr>
            <p:nvPr/>
          </p:nvSpPr>
          <p:spPr bwMode="auto">
            <a:xfrm>
              <a:off x="2784" y="3888"/>
              <a:ext cx="336" cy="288"/>
            </a:xfrm>
            <a:prstGeom prst="ellipse">
              <a:avLst/>
            </a:prstGeom>
            <a:solidFill>
              <a:srgbClr val="66FF33"/>
            </a:solidFill>
            <a:ln w="9525">
              <a:noFill/>
              <a:miter lim="800000"/>
              <a:headEnd/>
              <a:tailEnd/>
            </a:ln>
            <a:effectLst>
              <a:prstShdw prst="shdw17" dist="17961" dir="2700000">
                <a:srgbClr val="3D991F"/>
              </a:prstShdw>
            </a:effectLst>
          </p:spPr>
          <p:txBody>
            <a:bodyPr wrap="none" anchor="ctr"/>
            <a:lstStyle/>
            <a:p>
              <a:endParaRPr lang="en-US"/>
            </a:p>
          </p:txBody>
        </p:sp>
        <p:sp>
          <p:nvSpPr>
            <p:cNvPr id="217136" name="Text Box 48"/>
            <p:cNvSpPr txBox="1">
              <a:spLocks noChangeArrowheads="1"/>
            </p:cNvSpPr>
            <p:nvPr/>
          </p:nvSpPr>
          <p:spPr bwMode="auto">
            <a:xfrm>
              <a:off x="2849" y="388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4</a:t>
              </a:r>
            </a:p>
          </p:txBody>
        </p:sp>
      </p:grpSp>
      <p:grpSp>
        <p:nvGrpSpPr>
          <p:cNvPr id="7" name="Group 61"/>
          <p:cNvGrpSpPr>
            <a:grpSpLocks/>
          </p:cNvGrpSpPr>
          <p:nvPr/>
        </p:nvGrpSpPr>
        <p:grpSpPr bwMode="auto">
          <a:xfrm>
            <a:off x="8287820" y="4833074"/>
            <a:ext cx="533400" cy="457200"/>
            <a:chOff x="4224" y="2976"/>
            <a:chExt cx="336" cy="288"/>
          </a:xfrm>
        </p:grpSpPr>
        <p:sp>
          <p:nvSpPr>
            <p:cNvPr id="20504" name="Oval 50"/>
            <p:cNvSpPr>
              <a:spLocks noChangeArrowheads="1"/>
            </p:cNvSpPr>
            <p:nvPr/>
          </p:nvSpPr>
          <p:spPr bwMode="auto">
            <a:xfrm>
              <a:off x="4224" y="2976"/>
              <a:ext cx="336" cy="288"/>
            </a:xfrm>
            <a:prstGeom prst="ellipse">
              <a:avLst/>
            </a:prstGeom>
            <a:solidFill>
              <a:srgbClr val="9966FF"/>
            </a:solidFill>
            <a:ln w="9525">
              <a:noFill/>
              <a:miter lim="800000"/>
              <a:headEnd/>
              <a:tailEnd/>
            </a:ln>
            <a:effectLst>
              <a:prstShdw prst="shdw17" dist="17961" dir="2700000">
                <a:srgbClr val="5C3D99"/>
              </a:prstShdw>
            </a:effectLst>
          </p:spPr>
          <p:txBody>
            <a:bodyPr wrap="none" anchor="ctr"/>
            <a:lstStyle/>
            <a:p>
              <a:endParaRPr lang="en-US"/>
            </a:p>
          </p:txBody>
        </p:sp>
        <p:sp>
          <p:nvSpPr>
            <p:cNvPr id="217139" name="Text Box 51"/>
            <p:cNvSpPr txBox="1">
              <a:spLocks noChangeArrowheads="1"/>
            </p:cNvSpPr>
            <p:nvPr/>
          </p:nvSpPr>
          <p:spPr bwMode="auto">
            <a:xfrm>
              <a:off x="4289"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3</a:t>
              </a:r>
            </a:p>
          </p:txBody>
        </p:sp>
      </p:grpSp>
      <p:grpSp>
        <p:nvGrpSpPr>
          <p:cNvPr id="8" name="Group 60"/>
          <p:cNvGrpSpPr>
            <a:grpSpLocks/>
          </p:cNvGrpSpPr>
          <p:nvPr/>
        </p:nvGrpSpPr>
        <p:grpSpPr bwMode="auto">
          <a:xfrm>
            <a:off x="8287820" y="2775674"/>
            <a:ext cx="533400" cy="457200"/>
            <a:chOff x="4224" y="1680"/>
            <a:chExt cx="336" cy="288"/>
          </a:xfrm>
        </p:grpSpPr>
        <p:sp>
          <p:nvSpPr>
            <p:cNvPr id="20502" name="Oval 53"/>
            <p:cNvSpPr>
              <a:spLocks noChangeArrowheads="1"/>
            </p:cNvSpPr>
            <p:nvPr/>
          </p:nvSpPr>
          <p:spPr bwMode="auto">
            <a:xfrm>
              <a:off x="4224" y="1680"/>
              <a:ext cx="336" cy="288"/>
            </a:xfrm>
            <a:prstGeom prst="ellipse">
              <a:avLst/>
            </a:prstGeom>
            <a:solidFill>
              <a:srgbClr val="FF9966"/>
            </a:solidFill>
            <a:ln w="9525">
              <a:noFill/>
              <a:miter lim="800000"/>
              <a:headEnd/>
              <a:tailEnd/>
            </a:ln>
            <a:effectLst>
              <a:prstShdw prst="shdw17" dist="17961" dir="2700000">
                <a:srgbClr val="995C3D"/>
              </a:prstShdw>
            </a:effectLst>
          </p:spPr>
          <p:txBody>
            <a:bodyPr wrap="none" anchor="ctr"/>
            <a:lstStyle/>
            <a:p>
              <a:endParaRPr lang="en-US"/>
            </a:p>
          </p:txBody>
        </p:sp>
        <p:sp>
          <p:nvSpPr>
            <p:cNvPr id="217142" name="Text Box 54"/>
            <p:cNvSpPr txBox="1">
              <a:spLocks noChangeArrowheads="1"/>
            </p:cNvSpPr>
            <p:nvPr/>
          </p:nvSpPr>
          <p:spPr bwMode="auto">
            <a:xfrm>
              <a:off x="4289"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2</a:t>
              </a:r>
            </a:p>
          </p:txBody>
        </p:sp>
      </p:grpSp>
    </p:spTree>
    <p:extLst>
      <p:ext uri="{BB962C8B-B14F-4D97-AF65-F5344CB8AC3E}">
        <p14:creationId xmlns:p14="http://schemas.microsoft.com/office/powerpoint/2010/main" val="17761271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4"/>
          <p:cNvSpPr>
            <a:spLocks noGrp="1" noChangeArrowheads="1"/>
          </p:cNvSpPr>
          <p:nvPr>
            <p:ph type="title"/>
          </p:nvPr>
        </p:nvSpPr>
        <p:spPr>
          <a:xfrm>
            <a:off x="3581400" y="533400"/>
            <a:ext cx="6497638" cy="838200"/>
          </a:xfrm>
        </p:spPr>
        <p:txBody>
          <a:bodyPr rtlCol="0">
            <a:normAutofit/>
          </a:bodyPr>
          <a:lstStyle/>
          <a:p>
            <a:pPr>
              <a:defRPr/>
            </a:pPr>
            <a:r>
              <a:rPr lang="en-US" dirty="0">
                <a:solidFill>
                  <a:schemeClr val="tx2"/>
                </a:solidFill>
              </a:rPr>
              <a:t>Focus the Evaluation Design</a:t>
            </a:r>
          </a:p>
        </p:txBody>
      </p:sp>
      <p:sp>
        <p:nvSpPr>
          <p:cNvPr id="39939" name="Rectangle 3"/>
          <p:cNvSpPr>
            <a:spLocks noGrp="1" noChangeArrowheads="1"/>
          </p:cNvSpPr>
          <p:nvPr>
            <p:ph idx="1"/>
          </p:nvPr>
        </p:nvSpPr>
        <p:spPr>
          <a:xfrm>
            <a:off x="2286000" y="2362200"/>
            <a:ext cx="7620000" cy="3048000"/>
          </a:xfrm>
        </p:spPr>
        <p:txBody>
          <a:bodyPr>
            <a:normAutofit/>
          </a:bodyPr>
          <a:lstStyle/>
          <a:p>
            <a:pPr marL="342900" indent="-342900" eaLnBrk="1" hangingPunct="1">
              <a:buFont typeface="+mj-lt"/>
              <a:buAutoNum type="arabicPeriod"/>
            </a:pPr>
            <a:r>
              <a:rPr lang="en-US" sz="2800" dirty="0"/>
              <a:t>Determine purpose and use</a:t>
            </a:r>
          </a:p>
          <a:p>
            <a:pPr marL="342900" indent="-342900" eaLnBrk="1" hangingPunct="1">
              <a:buFont typeface="+mj-lt"/>
              <a:buAutoNum type="arabicPeriod"/>
            </a:pPr>
            <a:endParaRPr lang="en-US" sz="2800" dirty="0"/>
          </a:p>
          <a:p>
            <a:pPr marL="342900" indent="-342900" eaLnBrk="1" hangingPunct="1">
              <a:buFont typeface="+mj-lt"/>
              <a:buAutoNum type="arabicPeriod"/>
            </a:pPr>
            <a:r>
              <a:rPr lang="en-US" sz="2800" dirty="0"/>
              <a:t>Develop measurable objectives</a:t>
            </a:r>
          </a:p>
          <a:p>
            <a:pPr marL="342900" indent="-342900" eaLnBrk="1" hangingPunct="1">
              <a:buFont typeface="+mj-lt"/>
              <a:buAutoNum type="arabicPeriod"/>
            </a:pPr>
            <a:endParaRPr lang="en-US" sz="2800" dirty="0"/>
          </a:p>
          <a:p>
            <a:pPr marL="342900" indent="-342900" eaLnBrk="1" hangingPunct="1">
              <a:buFont typeface="+mj-lt"/>
              <a:buAutoNum type="arabicPeriod"/>
            </a:pPr>
            <a:r>
              <a:rPr lang="en-US" sz="2800" dirty="0"/>
              <a:t>Develop evaluation questions</a:t>
            </a:r>
          </a:p>
        </p:txBody>
      </p:sp>
      <p:sp>
        <p:nvSpPr>
          <p:cNvPr id="6" name="Slide Number Placeholder 5"/>
          <p:cNvSpPr>
            <a:spLocks noGrp="1"/>
          </p:cNvSpPr>
          <p:nvPr>
            <p:ph type="sldNum" sz="quarter" idx="12"/>
          </p:nvPr>
        </p:nvSpPr>
        <p:spPr/>
        <p:txBody>
          <a:bodyPr/>
          <a:lstStyle/>
          <a:p>
            <a:fld id="{5E3B7B93-B60F-4194-86A4-088AA9704300}" type="slidenum">
              <a:rPr lang="en-US" smtClean="0"/>
              <a:pPr/>
              <a:t>19</a:t>
            </a:fld>
            <a:endParaRPr lang="en-US"/>
          </a:p>
        </p:txBody>
      </p:sp>
      <p:sp>
        <p:nvSpPr>
          <p:cNvPr id="39940" name="Oval 9"/>
          <p:cNvSpPr>
            <a:spLocks noChangeArrowheads="1"/>
          </p:cNvSpPr>
          <p:nvPr/>
        </p:nvSpPr>
        <p:spPr bwMode="auto">
          <a:xfrm>
            <a:off x="1676400" y="228600"/>
            <a:ext cx="1716088" cy="1470025"/>
          </a:xfrm>
          <a:prstGeom prst="ellipse">
            <a:avLst/>
          </a:prstGeom>
          <a:solidFill>
            <a:srgbClr val="9966FF"/>
          </a:solidFill>
          <a:ln w="9525">
            <a:noFill/>
            <a:miter lim="800000"/>
            <a:headEnd/>
            <a:tailEnd/>
          </a:ln>
          <a:effectLst>
            <a:prstShdw prst="shdw17" dist="17961" dir="2700000">
              <a:srgbClr val="5C3D99"/>
            </a:prstShdw>
          </a:effectLst>
        </p:spPr>
        <p:txBody>
          <a:bodyPr wrap="none" anchor="ctr"/>
          <a:lstStyle/>
          <a:p>
            <a:endParaRPr lang="en-US"/>
          </a:p>
        </p:txBody>
      </p:sp>
      <p:sp>
        <p:nvSpPr>
          <p:cNvPr id="249866" name="Text Box 10"/>
          <p:cNvSpPr txBox="1">
            <a:spLocks noChangeArrowheads="1"/>
          </p:cNvSpPr>
          <p:nvPr/>
        </p:nvSpPr>
        <p:spPr bwMode="auto">
          <a:xfrm>
            <a:off x="1676400" y="381000"/>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3</a:t>
            </a:r>
          </a:p>
          <a:p>
            <a:pPr algn="ctr">
              <a:defRPr/>
            </a:pPr>
            <a:r>
              <a:rPr lang="en-US" dirty="0"/>
              <a:t>Focus the</a:t>
            </a:r>
            <a:br>
              <a:rPr lang="en-US" dirty="0"/>
            </a:br>
            <a:r>
              <a:rPr lang="en-US" dirty="0"/>
              <a:t>Evaluation</a:t>
            </a:r>
            <a:br>
              <a:rPr lang="en-US" dirty="0"/>
            </a:br>
            <a:r>
              <a:rPr lang="en-US" dirty="0"/>
              <a:t>Design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429000" y="457200"/>
            <a:ext cx="6629400" cy="838200"/>
          </a:xfrm>
        </p:spPr>
        <p:txBody>
          <a:bodyPr>
            <a:normAutofit fontScale="90000"/>
          </a:bodyPr>
          <a:lstStyle/>
          <a:p>
            <a:pPr eaLnBrk="1" hangingPunct="1"/>
            <a:r>
              <a:rPr lang="en-US" sz="3800" dirty="0"/>
              <a:t>What is Program Evaluation?</a:t>
            </a:r>
          </a:p>
        </p:txBody>
      </p:sp>
      <p:sp>
        <p:nvSpPr>
          <p:cNvPr id="29699" name="Rectangle 3"/>
          <p:cNvSpPr>
            <a:spLocks noGrp="1" noChangeArrowheads="1"/>
          </p:cNvSpPr>
          <p:nvPr>
            <p:ph idx="1"/>
          </p:nvPr>
        </p:nvSpPr>
        <p:spPr>
          <a:xfrm>
            <a:off x="609600" y="1796527"/>
            <a:ext cx="4724400" cy="3810000"/>
          </a:xfrm>
        </p:spPr>
        <p:txBody>
          <a:bodyPr rtlCol="0">
            <a:normAutofit/>
          </a:bodyPr>
          <a:lstStyle/>
          <a:p>
            <a:pPr>
              <a:buNone/>
              <a:defRPr/>
            </a:pPr>
            <a:r>
              <a:rPr lang="en-US" sz="2000" dirty="0">
                <a:cs typeface="Arial" charset="0"/>
              </a:rPr>
              <a:t> </a:t>
            </a:r>
            <a:r>
              <a:rPr lang="en-US" sz="2000" dirty="0">
                <a:cs typeface="Times New Roman" pitchFamily="18" charset="0"/>
              </a:rPr>
              <a:t> “The systematic (orderly) collection of information about the characteristics, activities, and outcomes of services or programs to assess the extent to which objectives have been achieved, identify needed improvements, and/or make decisions about future programming.”</a:t>
            </a:r>
            <a:r>
              <a:rPr lang="en-US" dirty="0">
                <a:cs typeface="Times New Roman" pitchFamily="18" charset="0"/>
              </a:rPr>
              <a:t>								</a:t>
            </a:r>
            <a:endParaRPr lang="en-US" sz="2300" dirty="0"/>
          </a:p>
        </p:txBody>
      </p:sp>
      <p:sp>
        <p:nvSpPr>
          <p:cNvPr id="4" name="Slide Number Placeholder 3"/>
          <p:cNvSpPr>
            <a:spLocks noGrp="1"/>
          </p:cNvSpPr>
          <p:nvPr>
            <p:ph type="sldNum" sz="quarter" idx="12"/>
          </p:nvPr>
        </p:nvSpPr>
        <p:spPr/>
        <p:txBody>
          <a:bodyPr/>
          <a:lstStyle/>
          <a:p>
            <a:fld id="{5E3B7B93-B60F-4194-86A4-088AA9704300}" type="slidenum">
              <a:rPr lang="en-US" smtClean="0"/>
              <a:pPr/>
              <a:t>2</a:t>
            </a:fld>
            <a:endParaRPr lang="en-US"/>
          </a:p>
        </p:txBody>
      </p:sp>
      <p:graphicFrame>
        <p:nvGraphicFramePr>
          <p:cNvPr id="2" name="Diagram 1">
            <a:extLst>
              <a:ext uri="{FF2B5EF4-FFF2-40B4-BE49-F238E27FC236}">
                <a16:creationId xmlns:a16="http://schemas.microsoft.com/office/drawing/2014/main" id="{63039160-7063-6D7B-AAC8-2A88B829801B}"/>
              </a:ext>
            </a:extLst>
          </p:cNvPr>
          <p:cNvGraphicFramePr/>
          <p:nvPr>
            <p:extLst>
              <p:ext uri="{D42A27DB-BD31-4B8C-83A1-F6EECF244321}">
                <p14:modId xmlns:p14="http://schemas.microsoft.com/office/powerpoint/2010/main" val="2702693012"/>
              </p:ext>
            </p:extLst>
          </p:nvPr>
        </p:nvGraphicFramePr>
        <p:xfrm>
          <a:off x="4800600" y="1524000"/>
          <a:ext cx="7010400" cy="4724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2362200" y="1828800"/>
            <a:ext cx="7620000" cy="4495800"/>
          </a:xfrm>
        </p:spPr>
        <p:txBody>
          <a:bodyPr>
            <a:normAutofit/>
          </a:bodyPr>
          <a:lstStyle/>
          <a:p>
            <a:pPr eaLnBrk="1" hangingPunct="1">
              <a:spcAft>
                <a:spcPct val="50000"/>
              </a:spcAft>
            </a:pPr>
            <a:r>
              <a:rPr lang="en-US" sz="2400" dirty="0"/>
              <a:t>Who is most likely to need and use the information obtained?</a:t>
            </a:r>
          </a:p>
          <a:p>
            <a:pPr eaLnBrk="1" hangingPunct="1">
              <a:spcAft>
                <a:spcPct val="50000"/>
              </a:spcAft>
            </a:pPr>
            <a:r>
              <a:rPr lang="en-US" sz="2400" dirty="0"/>
              <a:t>What is the primary purpose of the evaluation?</a:t>
            </a:r>
          </a:p>
          <a:p>
            <a:pPr eaLnBrk="1" hangingPunct="1">
              <a:spcAft>
                <a:spcPct val="50000"/>
              </a:spcAft>
            </a:pPr>
            <a:r>
              <a:rPr lang="en-US" sz="2400" dirty="0"/>
              <a:t>How will the information be used?</a:t>
            </a:r>
          </a:p>
          <a:p>
            <a:pPr eaLnBrk="1" hangingPunct="1"/>
            <a:endParaRPr lang="en-US" sz="2400" b="1" dirty="0"/>
          </a:p>
        </p:txBody>
      </p:sp>
      <p:sp>
        <p:nvSpPr>
          <p:cNvPr id="6" name="Slide Number Placeholder 5"/>
          <p:cNvSpPr>
            <a:spLocks noGrp="1"/>
          </p:cNvSpPr>
          <p:nvPr>
            <p:ph type="sldNum" sz="quarter" idx="12"/>
          </p:nvPr>
        </p:nvSpPr>
        <p:spPr/>
        <p:txBody>
          <a:bodyPr/>
          <a:lstStyle/>
          <a:p>
            <a:fld id="{5E3B7B93-B60F-4194-86A4-088AA9704300}" type="slidenum">
              <a:rPr lang="en-US" smtClean="0"/>
              <a:pPr/>
              <a:t>20</a:t>
            </a:fld>
            <a:endParaRPr lang="en-US"/>
          </a:p>
        </p:txBody>
      </p:sp>
      <p:sp>
        <p:nvSpPr>
          <p:cNvPr id="40963" name="Rectangle 4"/>
          <p:cNvSpPr>
            <a:spLocks noChangeArrowheads="1"/>
          </p:cNvSpPr>
          <p:nvPr/>
        </p:nvSpPr>
        <p:spPr bwMode="auto">
          <a:xfrm>
            <a:off x="3581400" y="533400"/>
            <a:ext cx="6497638" cy="838200"/>
          </a:xfrm>
          <a:prstGeom prst="rect">
            <a:avLst/>
          </a:prstGeom>
          <a:noFill/>
          <a:ln w="9525">
            <a:noFill/>
            <a:miter lim="800000"/>
            <a:headEnd/>
            <a:tailEnd/>
          </a:ln>
        </p:spPr>
        <p:txBody>
          <a:bodyPr anchor="b"/>
          <a:lstStyle/>
          <a:p>
            <a:pPr eaLnBrk="0" hangingPunct="0"/>
            <a:r>
              <a:rPr lang="en-US" sz="4000" dirty="0">
                <a:solidFill>
                  <a:schemeClr val="tx2"/>
                </a:solidFill>
                <a:latin typeface="Calibri" pitchFamily="34" charset="0"/>
              </a:rPr>
              <a:t>Determine Purpose and Use</a:t>
            </a:r>
          </a:p>
        </p:txBody>
      </p:sp>
      <p:sp>
        <p:nvSpPr>
          <p:cNvPr id="40964" name="Oval 8"/>
          <p:cNvSpPr>
            <a:spLocks noChangeArrowheads="1"/>
          </p:cNvSpPr>
          <p:nvPr/>
        </p:nvSpPr>
        <p:spPr bwMode="auto">
          <a:xfrm>
            <a:off x="1828800" y="228601"/>
            <a:ext cx="1716088" cy="1470025"/>
          </a:xfrm>
          <a:prstGeom prst="ellipse">
            <a:avLst/>
          </a:prstGeom>
          <a:solidFill>
            <a:srgbClr val="9966FF"/>
          </a:solidFill>
          <a:ln w="9525">
            <a:noFill/>
            <a:miter lim="800000"/>
            <a:headEnd/>
            <a:tailEnd/>
          </a:ln>
          <a:effectLst>
            <a:prstShdw prst="shdw17" dist="17961" dir="2700000">
              <a:srgbClr val="5C3D99"/>
            </a:prstShdw>
          </a:effectLst>
        </p:spPr>
        <p:txBody>
          <a:bodyPr wrap="none" anchor="ctr"/>
          <a:lstStyle/>
          <a:p>
            <a:endParaRPr lang="en-US"/>
          </a:p>
        </p:txBody>
      </p:sp>
      <p:sp>
        <p:nvSpPr>
          <p:cNvPr id="250889" name="Text Box 9"/>
          <p:cNvSpPr txBox="1">
            <a:spLocks noChangeArrowheads="1"/>
          </p:cNvSpPr>
          <p:nvPr/>
        </p:nvSpPr>
        <p:spPr bwMode="auto">
          <a:xfrm>
            <a:off x="1828800" y="381001"/>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a:t>STEP 3</a:t>
            </a:r>
          </a:p>
          <a:p>
            <a:pPr algn="ctr">
              <a:defRPr/>
            </a:pPr>
            <a:r>
              <a:rPr lang="en-US"/>
              <a:t>Focus the</a:t>
            </a:r>
            <a:br>
              <a:rPr lang="en-US"/>
            </a:br>
            <a:r>
              <a:rPr lang="en-US"/>
              <a:t>Evaluation</a:t>
            </a:r>
            <a:br>
              <a:rPr lang="en-US"/>
            </a:br>
            <a:r>
              <a:rPr lang="en-US"/>
              <a:t>Design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2362200" y="2133600"/>
            <a:ext cx="7620000" cy="4191000"/>
          </a:xfrm>
        </p:spPr>
        <p:txBody>
          <a:bodyPr/>
          <a:lstStyle/>
          <a:p>
            <a:pPr marL="457200" indent="-457200">
              <a:buNone/>
            </a:pPr>
            <a:r>
              <a:rPr lang="en-US" b="1" dirty="0"/>
              <a:t>Objectives</a:t>
            </a:r>
            <a:r>
              <a:rPr lang="en-US" dirty="0"/>
              <a:t> are specific statements which describe what you plan to do with your proposed program within a given time period</a:t>
            </a:r>
          </a:p>
        </p:txBody>
      </p:sp>
      <p:sp>
        <p:nvSpPr>
          <p:cNvPr id="6" name="Slide Number Placeholder 5"/>
          <p:cNvSpPr>
            <a:spLocks noGrp="1"/>
          </p:cNvSpPr>
          <p:nvPr>
            <p:ph type="sldNum" sz="quarter" idx="12"/>
          </p:nvPr>
        </p:nvSpPr>
        <p:spPr/>
        <p:txBody>
          <a:bodyPr/>
          <a:lstStyle/>
          <a:p>
            <a:fld id="{5E3B7B93-B60F-4194-86A4-088AA9704300}" type="slidenum">
              <a:rPr lang="en-US" smtClean="0"/>
              <a:pPr/>
              <a:t>21</a:t>
            </a:fld>
            <a:endParaRPr lang="en-US"/>
          </a:p>
        </p:txBody>
      </p:sp>
      <p:sp>
        <p:nvSpPr>
          <p:cNvPr id="41987" name="Rectangle 4"/>
          <p:cNvSpPr>
            <a:spLocks noChangeArrowheads="1"/>
          </p:cNvSpPr>
          <p:nvPr/>
        </p:nvSpPr>
        <p:spPr bwMode="auto">
          <a:xfrm>
            <a:off x="3581400" y="533400"/>
            <a:ext cx="7086600" cy="838200"/>
          </a:xfrm>
          <a:prstGeom prst="rect">
            <a:avLst/>
          </a:prstGeom>
          <a:noFill/>
          <a:ln w="9525">
            <a:noFill/>
            <a:miter lim="800000"/>
            <a:headEnd/>
            <a:tailEnd/>
          </a:ln>
        </p:spPr>
        <p:txBody>
          <a:bodyPr anchor="b"/>
          <a:lstStyle/>
          <a:p>
            <a:pPr eaLnBrk="0" hangingPunct="0"/>
            <a:r>
              <a:rPr lang="en-US" sz="4000" dirty="0">
                <a:solidFill>
                  <a:schemeClr val="tx2"/>
                </a:solidFill>
                <a:latin typeface="Calibri" pitchFamily="34" charset="0"/>
              </a:rPr>
              <a:t>Develop Measurable Objectives</a:t>
            </a:r>
          </a:p>
        </p:txBody>
      </p:sp>
      <p:sp>
        <p:nvSpPr>
          <p:cNvPr id="41988" name="Oval 8"/>
          <p:cNvSpPr>
            <a:spLocks noChangeArrowheads="1"/>
          </p:cNvSpPr>
          <p:nvPr/>
        </p:nvSpPr>
        <p:spPr bwMode="auto">
          <a:xfrm>
            <a:off x="1828800" y="228601"/>
            <a:ext cx="1716088" cy="1470025"/>
          </a:xfrm>
          <a:prstGeom prst="ellipse">
            <a:avLst/>
          </a:prstGeom>
          <a:solidFill>
            <a:srgbClr val="9966FF"/>
          </a:solidFill>
          <a:ln w="9525">
            <a:noFill/>
            <a:miter lim="800000"/>
            <a:headEnd/>
            <a:tailEnd/>
          </a:ln>
          <a:effectLst>
            <a:prstShdw prst="shdw17" dist="17961" dir="2700000">
              <a:srgbClr val="5C3D99"/>
            </a:prstShdw>
          </a:effectLst>
        </p:spPr>
        <p:txBody>
          <a:bodyPr wrap="none" anchor="ctr"/>
          <a:lstStyle/>
          <a:p>
            <a:endParaRPr lang="en-US"/>
          </a:p>
        </p:txBody>
      </p:sp>
      <p:sp>
        <p:nvSpPr>
          <p:cNvPr id="252937" name="Text Box 9"/>
          <p:cNvSpPr txBox="1">
            <a:spLocks noChangeArrowheads="1"/>
          </p:cNvSpPr>
          <p:nvPr/>
        </p:nvSpPr>
        <p:spPr bwMode="auto">
          <a:xfrm>
            <a:off x="1752600" y="381001"/>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a:t>STEP 3</a:t>
            </a:r>
          </a:p>
          <a:p>
            <a:pPr algn="ctr">
              <a:defRPr/>
            </a:pPr>
            <a:r>
              <a:rPr lang="en-US"/>
              <a:t>Focus the</a:t>
            </a:r>
            <a:br>
              <a:rPr lang="en-US"/>
            </a:br>
            <a:r>
              <a:rPr lang="en-US"/>
              <a:t>Evaluation</a:t>
            </a:r>
            <a:br>
              <a:rPr lang="en-US"/>
            </a:br>
            <a:r>
              <a:rPr lang="en-US"/>
              <a:t>Design</a:t>
            </a:r>
          </a:p>
        </p:txBody>
      </p:sp>
      <p:pic>
        <p:nvPicPr>
          <p:cNvPr id="37889" name="Picture 1"/>
          <p:cNvPicPr>
            <a:picLocks noChangeAspect="1" noChangeArrowheads="1"/>
          </p:cNvPicPr>
          <p:nvPr/>
        </p:nvPicPr>
        <p:blipFill>
          <a:blip r:embed="rId3" cstate="print"/>
          <a:srcRect/>
          <a:stretch>
            <a:fillRect/>
          </a:stretch>
        </p:blipFill>
        <p:spPr bwMode="auto">
          <a:xfrm>
            <a:off x="7839075" y="1546778"/>
            <a:ext cx="2143125" cy="2133600"/>
          </a:xfrm>
          <a:prstGeom prst="rect">
            <a:avLst/>
          </a:prstGeom>
          <a:ln>
            <a:noFill/>
          </a:ln>
          <a:effectLst>
            <a:softEdge rad="112500"/>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81400" y="533400"/>
            <a:ext cx="6497638" cy="838200"/>
          </a:xfrm>
        </p:spPr>
        <p:txBody>
          <a:bodyPr>
            <a:normAutofit fontScale="90000"/>
          </a:bodyPr>
          <a:lstStyle/>
          <a:p>
            <a:pPr eaLnBrk="1" hangingPunct="1"/>
            <a:r>
              <a:rPr lang="en-US" dirty="0">
                <a:solidFill>
                  <a:schemeClr val="tx2"/>
                </a:solidFill>
              </a:rPr>
              <a:t>Develop Evaluation Questions</a:t>
            </a:r>
          </a:p>
        </p:txBody>
      </p:sp>
      <p:sp>
        <p:nvSpPr>
          <p:cNvPr id="51203" name="Rectangle 3"/>
          <p:cNvSpPr>
            <a:spLocks noGrp="1" noChangeArrowheads="1"/>
          </p:cNvSpPr>
          <p:nvPr>
            <p:ph idx="1"/>
          </p:nvPr>
        </p:nvSpPr>
        <p:spPr>
          <a:xfrm>
            <a:off x="2362200" y="1752600"/>
            <a:ext cx="6400800" cy="4572000"/>
          </a:xfrm>
        </p:spPr>
        <p:txBody>
          <a:bodyPr/>
          <a:lstStyle/>
          <a:p>
            <a:pPr eaLnBrk="1" hangingPunct="1"/>
            <a:r>
              <a:rPr lang="en-US"/>
              <a:t>Developing evaluation questions helps focus your evaluation design</a:t>
            </a:r>
          </a:p>
          <a:p>
            <a:pPr eaLnBrk="1" hangingPunct="1"/>
            <a:r>
              <a:rPr lang="en-US"/>
              <a:t>Evaluation questions should be based on your program’s purpose, goals, objectives, and activities</a:t>
            </a:r>
          </a:p>
          <a:p>
            <a:pPr eaLnBrk="1" hangingPunct="1">
              <a:buFont typeface="Wingdings" pitchFamily="2" charset="2"/>
              <a:buNone/>
            </a:pPr>
            <a:endParaRPr lang="en-US"/>
          </a:p>
        </p:txBody>
      </p:sp>
      <p:sp>
        <p:nvSpPr>
          <p:cNvPr id="8" name="Slide Number Placeholder 7"/>
          <p:cNvSpPr>
            <a:spLocks noGrp="1"/>
          </p:cNvSpPr>
          <p:nvPr>
            <p:ph type="sldNum" sz="quarter" idx="12"/>
          </p:nvPr>
        </p:nvSpPr>
        <p:spPr/>
        <p:txBody>
          <a:bodyPr/>
          <a:lstStyle/>
          <a:p>
            <a:fld id="{5E3B7B93-B60F-4194-86A4-088AA9704300}" type="slidenum">
              <a:rPr lang="en-US" smtClean="0"/>
              <a:pPr/>
              <a:t>22</a:t>
            </a:fld>
            <a:endParaRPr lang="en-US"/>
          </a:p>
        </p:txBody>
      </p:sp>
      <p:sp>
        <p:nvSpPr>
          <p:cNvPr id="51204" name="Oval 4"/>
          <p:cNvSpPr>
            <a:spLocks noChangeArrowheads="1"/>
          </p:cNvSpPr>
          <p:nvPr/>
        </p:nvSpPr>
        <p:spPr bwMode="auto">
          <a:xfrm>
            <a:off x="1828800" y="228601"/>
            <a:ext cx="1716088" cy="1470025"/>
          </a:xfrm>
          <a:prstGeom prst="ellipse">
            <a:avLst/>
          </a:prstGeom>
          <a:solidFill>
            <a:srgbClr val="9966FF"/>
          </a:solidFill>
          <a:ln w="9525">
            <a:noFill/>
            <a:miter lim="800000"/>
            <a:headEnd/>
            <a:tailEnd/>
          </a:ln>
          <a:effectLst>
            <a:prstShdw prst="shdw17" dist="17961" dir="2700000">
              <a:srgbClr val="5C3D99"/>
            </a:prstShdw>
          </a:effectLst>
        </p:spPr>
        <p:txBody>
          <a:bodyPr wrap="none" anchor="ctr"/>
          <a:lstStyle/>
          <a:p>
            <a:endParaRPr lang="en-US"/>
          </a:p>
        </p:txBody>
      </p:sp>
      <p:sp>
        <p:nvSpPr>
          <p:cNvPr id="261125" name="Text Box 5"/>
          <p:cNvSpPr txBox="1">
            <a:spLocks noChangeArrowheads="1"/>
          </p:cNvSpPr>
          <p:nvPr/>
        </p:nvSpPr>
        <p:spPr bwMode="auto">
          <a:xfrm>
            <a:off x="1828800" y="381001"/>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a:t>STEP 3</a:t>
            </a:r>
          </a:p>
          <a:p>
            <a:pPr algn="ctr">
              <a:defRPr/>
            </a:pPr>
            <a:r>
              <a:rPr lang="en-US"/>
              <a:t>Focus the</a:t>
            </a:r>
            <a:br>
              <a:rPr lang="en-US"/>
            </a:br>
            <a:r>
              <a:rPr lang="en-US"/>
              <a:t>Evaluation</a:t>
            </a:r>
            <a:br>
              <a:rPr lang="en-US"/>
            </a:br>
            <a:r>
              <a:rPr lang="en-US"/>
              <a:t>Design</a:t>
            </a:r>
          </a:p>
        </p:txBody>
      </p:sp>
      <p:pic>
        <p:nvPicPr>
          <p:cNvPr id="51206" name="Picture 4" descr="j0134549"/>
          <p:cNvPicPr>
            <a:picLocks noChangeAspect="1" noChangeArrowheads="1"/>
          </p:cNvPicPr>
          <p:nvPr/>
        </p:nvPicPr>
        <p:blipFill>
          <a:blip r:embed="rId3" cstate="print"/>
          <a:srcRect/>
          <a:stretch>
            <a:fillRect/>
          </a:stretch>
        </p:blipFill>
        <p:spPr bwMode="auto">
          <a:xfrm>
            <a:off x="8229600" y="2667000"/>
            <a:ext cx="2057400" cy="3810000"/>
          </a:xfrm>
          <a:prstGeom prst="rect">
            <a:avLst/>
          </a:prstGeom>
          <a:noFill/>
          <a:ln w="9525">
            <a:noFill/>
            <a:miter lim="800000"/>
            <a:headEnd/>
            <a:tailEnd/>
          </a:ln>
        </p:spPr>
      </p:pic>
      <p:sp>
        <p:nvSpPr>
          <p:cNvPr id="51207" name="Text Box 14"/>
          <p:cNvSpPr txBox="1">
            <a:spLocks noChangeArrowheads="1"/>
          </p:cNvSpPr>
          <p:nvPr/>
        </p:nvSpPr>
        <p:spPr bwMode="auto">
          <a:xfrm>
            <a:off x="9982200" y="76201"/>
            <a:ext cx="685800" cy="396875"/>
          </a:xfrm>
          <a:prstGeom prst="rect">
            <a:avLst/>
          </a:prstGeom>
          <a:noFill/>
          <a:ln w="9525">
            <a:noFill/>
            <a:miter lim="800000"/>
            <a:headEnd/>
            <a:tailEnd/>
          </a:ln>
        </p:spPr>
        <p:txBody>
          <a:bodyPr>
            <a:spAutoFit/>
          </a:bodyPr>
          <a:lstStyle/>
          <a:p>
            <a:pPr>
              <a:spcBef>
                <a:spcPct val="50000"/>
              </a:spcBef>
            </a:pPr>
            <a:r>
              <a:rPr lang="en-US" sz="2000">
                <a:solidFill>
                  <a:srgbClr val="1E2076"/>
                </a:solidFill>
              </a:rPr>
              <a:t>[24]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362200" y="304800"/>
            <a:ext cx="9525000" cy="838200"/>
          </a:xfrm>
        </p:spPr>
        <p:txBody>
          <a:bodyPr>
            <a:normAutofit fontScale="90000"/>
          </a:bodyPr>
          <a:lstStyle/>
          <a:p>
            <a:pPr eaLnBrk="1" hangingPunct="1"/>
            <a:r>
              <a:rPr lang="en-US" dirty="0">
                <a:solidFill>
                  <a:schemeClr val="tx2"/>
                </a:solidFill>
              </a:rPr>
              <a:t>Program Evaluation </a:t>
            </a:r>
            <a:br>
              <a:rPr lang="en-US" dirty="0">
                <a:solidFill>
                  <a:schemeClr val="tx2"/>
                </a:solidFill>
              </a:rPr>
            </a:br>
            <a:r>
              <a:rPr lang="en-US" dirty="0">
                <a:solidFill>
                  <a:schemeClr val="tx2"/>
                </a:solidFill>
              </a:rPr>
              <a:t>Framework</a:t>
            </a:r>
          </a:p>
        </p:txBody>
      </p:sp>
      <p:sp>
        <p:nvSpPr>
          <p:cNvPr id="217091" name="Oval 3"/>
          <p:cNvSpPr>
            <a:spLocks noChangeArrowheads="1"/>
          </p:cNvSpPr>
          <p:nvPr/>
        </p:nvSpPr>
        <p:spPr bwMode="auto">
          <a:xfrm>
            <a:off x="3411020" y="1327874"/>
            <a:ext cx="5638800" cy="5410200"/>
          </a:xfrm>
          <a:prstGeom prst="ellipse">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lgn="ctr">
              <a:defRPr/>
            </a:pPr>
            <a:endParaRPr lang="en-US"/>
          </a:p>
        </p:txBody>
      </p:sp>
      <p:sp>
        <p:nvSpPr>
          <p:cNvPr id="217093" name="Text Box 5"/>
          <p:cNvSpPr txBox="1">
            <a:spLocks noChangeArrowheads="1"/>
          </p:cNvSpPr>
          <p:nvPr/>
        </p:nvSpPr>
        <p:spPr bwMode="auto">
          <a:xfrm>
            <a:off x="3868221" y="457272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Analyze &amp; justify conclusions</a:t>
            </a:r>
          </a:p>
        </p:txBody>
      </p:sp>
      <p:sp>
        <p:nvSpPr>
          <p:cNvPr id="217094" name="Text Box 6"/>
          <p:cNvSpPr txBox="1">
            <a:spLocks noChangeArrowheads="1"/>
          </p:cNvSpPr>
          <p:nvPr/>
        </p:nvSpPr>
        <p:spPr bwMode="auto">
          <a:xfrm>
            <a:off x="6763820" y="4375874"/>
            <a:ext cx="19050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Focus the evaluation </a:t>
            </a:r>
            <a:br>
              <a:rPr lang="en-US">
                <a:latin typeface="Calibri" pitchFamily="34" charset="0"/>
              </a:rPr>
            </a:br>
            <a:r>
              <a:rPr lang="en-US">
                <a:latin typeface="Calibri" pitchFamily="34" charset="0"/>
              </a:rPr>
              <a:t>design</a:t>
            </a:r>
          </a:p>
        </p:txBody>
      </p:sp>
      <p:sp>
        <p:nvSpPr>
          <p:cNvPr id="217095" name="Text Box 7"/>
          <p:cNvSpPr txBox="1">
            <a:spLocks noChangeArrowheads="1"/>
          </p:cNvSpPr>
          <p:nvPr/>
        </p:nvSpPr>
        <p:spPr bwMode="auto">
          <a:xfrm>
            <a:off x="6763821" y="28518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Describe</a:t>
            </a:r>
            <a:br>
              <a:rPr lang="en-US">
                <a:latin typeface="Calibri" pitchFamily="34" charset="0"/>
              </a:rPr>
            </a:br>
            <a:r>
              <a:rPr lang="en-US">
                <a:latin typeface="Calibri" pitchFamily="34" charset="0"/>
              </a:rPr>
              <a:t>the program</a:t>
            </a:r>
          </a:p>
        </p:txBody>
      </p:sp>
      <p:sp>
        <p:nvSpPr>
          <p:cNvPr id="217096" name="Text Box 8"/>
          <p:cNvSpPr txBox="1">
            <a:spLocks noChangeArrowheads="1"/>
          </p:cNvSpPr>
          <p:nvPr/>
        </p:nvSpPr>
        <p:spPr bwMode="auto">
          <a:xfrm>
            <a:off x="5239821" y="55950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Collect credible evidence</a:t>
            </a:r>
          </a:p>
        </p:txBody>
      </p:sp>
      <p:sp>
        <p:nvSpPr>
          <p:cNvPr id="217097" name="Text Box 9"/>
          <p:cNvSpPr txBox="1">
            <a:spLocks noChangeArrowheads="1"/>
          </p:cNvSpPr>
          <p:nvPr/>
        </p:nvSpPr>
        <p:spPr bwMode="auto">
          <a:xfrm>
            <a:off x="3944420" y="2699474"/>
            <a:ext cx="17526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dirty="0">
                <a:latin typeface="Calibri" pitchFamily="34" charset="0"/>
              </a:rPr>
              <a:t>Ensure use &amp; share lessons learned</a:t>
            </a:r>
          </a:p>
        </p:txBody>
      </p:sp>
      <p:sp>
        <p:nvSpPr>
          <p:cNvPr id="217098" name="AutoShape 10"/>
          <p:cNvSpPr>
            <a:spLocks noChangeArrowheads="1"/>
          </p:cNvSpPr>
          <p:nvPr/>
        </p:nvSpPr>
        <p:spPr bwMode="auto">
          <a:xfrm rot="2236690">
            <a:off x="7068620" y="2089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099" name="AutoShape 11"/>
          <p:cNvSpPr>
            <a:spLocks noChangeArrowheads="1"/>
          </p:cNvSpPr>
          <p:nvPr/>
        </p:nvSpPr>
        <p:spPr bwMode="auto">
          <a:xfrm rot="-2209901">
            <a:off x="4706420" y="20136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0" name="AutoShape 12"/>
          <p:cNvSpPr>
            <a:spLocks noChangeArrowheads="1"/>
          </p:cNvSpPr>
          <p:nvPr/>
        </p:nvSpPr>
        <p:spPr bwMode="auto">
          <a:xfrm rot="8076274">
            <a:off x="7140852" y="5522843"/>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1" name="AutoShape 13"/>
          <p:cNvSpPr>
            <a:spLocks noChangeArrowheads="1"/>
          </p:cNvSpPr>
          <p:nvPr/>
        </p:nvSpPr>
        <p:spPr bwMode="auto">
          <a:xfrm rot="5400000">
            <a:off x="78298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2" name="AutoShape 14"/>
          <p:cNvSpPr>
            <a:spLocks noChangeArrowheads="1"/>
          </p:cNvSpPr>
          <p:nvPr/>
        </p:nvSpPr>
        <p:spPr bwMode="auto">
          <a:xfrm rot="16200000">
            <a:off x="38674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3" name="AutoShape 15"/>
          <p:cNvSpPr>
            <a:spLocks noChangeArrowheads="1"/>
          </p:cNvSpPr>
          <p:nvPr/>
        </p:nvSpPr>
        <p:spPr bwMode="auto">
          <a:xfrm rot="13036690">
            <a:off x="4554020" y="5518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grpSp>
        <p:nvGrpSpPr>
          <p:cNvPr id="2" name="Group 65"/>
          <p:cNvGrpSpPr>
            <a:grpSpLocks/>
          </p:cNvGrpSpPr>
          <p:nvPr/>
        </p:nvGrpSpPr>
        <p:grpSpPr bwMode="auto">
          <a:xfrm>
            <a:off x="5239821" y="1327874"/>
            <a:ext cx="2035175" cy="1022350"/>
            <a:chOff x="2304" y="768"/>
            <a:chExt cx="1282" cy="644"/>
          </a:xfrm>
        </p:grpSpPr>
        <p:sp>
          <p:nvSpPr>
            <p:cNvPr id="217092" name="Text Box 4"/>
            <p:cNvSpPr txBox="1">
              <a:spLocks noChangeArrowheads="1"/>
            </p:cNvSpPr>
            <p:nvPr/>
          </p:nvSpPr>
          <p:spPr bwMode="auto">
            <a:xfrm>
              <a:off x="2304" y="1008"/>
              <a:ext cx="1282" cy="404"/>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Engage stakeholders</a:t>
              </a:r>
            </a:p>
          </p:txBody>
        </p:sp>
        <p:grpSp>
          <p:nvGrpSpPr>
            <p:cNvPr id="3" name="Group 59"/>
            <p:cNvGrpSpPr>
              <a:grpSpLocks/>
            </p:cNvGrpSpPr>
            <p:nvPr/>
          </p:nvGrpSpPr>
          <p:grpSpPr bwMode="auto">
            <a:xfrm>
              <a:off x="2784" y="768"/>
              <a:ext cx="336" cy="288"/>
              <a:chOff x="2784" y="768"/>
              <a:chExt cx="336" cy="288"/>
            </a:xfrm>
          </p:grpSpPr>
          <p:sp>
            <p:nvSpPr>
              <p:cNvPr id="20514" name="Oval 38"/>
              <p:cNvSpPr>
                <a:spLocks noChangeArrowheads="1"/>
              </p:cNvSpPr>
              <p:nvPr/>
            </p:nvSpPr>
            <p:spPr bwMode="auto">
              <a:xfrm>
                <a:off x="2784" y="768"/>
                <a:ext cx="336" cy="288"/>
              </a:xfrm>
              <a:prstGeom prst="ellipse">
                <a:avLst/>
              </a:prstGeom>
              <a:solidFill>
                <a:srgbClr val="FF99CC"/>
              </a:solidFill>
              <a:ln w="9525">
                <a:noFill/>
                <a:miter lim="800000"/>
                <a:headEnd/>
                <a:tailEnd/>
              </a:ln>
              <a:effectLst>
                <a:prstShdw prst="shdw17" dist="17961" dir="2700000">
                  <a:srgbClr val="995C7A"/>
                </a:prstShdw>
              </a:effectLst>
            </p:spPr>
            <p:txBody>
              <a:bodyPr wrap="none" anchor="ctr"/>
              <a:lstStyle/>
              <a:p>
                <a:endParaRPr lang="en-US"/>
              </a:p>
            </p:txBody>
          </p:sp>
          <p:sp>
            <p:nvSpPr>
              <p:cNvPr id="217125" name="Text Box 37"/>
              <p:cNvSpPr txBox="1">
                <a:spLocks noChangeArrowheads="1"/>
              </p:cNvSpPr>
              <p:nvPr/>
            </p:nvSpPr>
            <p:spPr bwMode="auto">
              <a:xfrm>
                <a:off x="2849" y="76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1</a:t>
                </a:r>
              </a:p>
            </p:txBody>
          </p:sp>
        </p:grpSp>
      </p:grpSp>
      <p:grpSp>
        <p:nvGrpSpPr>
          <p:cNvPr id="4" name="Group 64"/>
          <p:cNvGrpSpPr>
            <a:grpSpLocks/>
          </p:cNvGrpSpPr>
          <p:nvPr/>
        </p:nvGrpSpPr>
        <p:grpSpPr bwMode="auto">
          <a:xfrm>
            <a:off x="3639620" y="2775674"/>
            <a:ext cx="533400" cy="457200"/>
            <a:chOff x="1296" y="1680"/>
            <a:chExt cx="336" cy="288"/>
          </a:xfrm>
        </p:grpSpPr>
        <p:sp>
          <p:nvSpPr>
            <p:cNvPr id="20510" name="Oval 41"/>
            <p:cNvSpPr>
              <a:spLocks noChangeArrowheads="1"/>
            </p:cNvSpPr>
            <p:nvPr/>
          </p:nvSpPr>
          <p:spPr bwMode="auto">
            <a:xfrm>
              <a:off x="1296" y="1680"/>
              <a:ext cx="336" cy="288"/>
            </a:xfrm>
            <a:prstGeom prst="ellipse">
              <a:avLst/>
            </a:prstGeom>
            <a:solidFill>
              <a:srgbClr val="0066CC"/>
            </a:solidFill>
            <a:ln w="9525">
              <a:noFill/>
              <a:miter lim="800000"/>
              <a:headEnd/>
              <a:tailEnd/>
            </a:ln>
            <a:effectLst>
              <a:prstShdw prst="shdw17" dist="17961" dir="2700000">
                <a:srgbClr val="003D7A"/>
              </a:prstShdw>
            </a:effectLst>
          </p:spPr>
          <p:txBody>
            <a:bodyPr wrap="none" anchor="ctr"/>
            <a:lstStyle/>
            <a:p>
              <a:endParaRPr lang="en-US"/>
            </a:p>
          </p:txBody>
        </p:sp>
        <p:sp>
          <p:nvSpPr>
            <p:cNvPr id="217130" name="Text Box 42"/>
            <p:cNvSpPr txBox="1">
              <a:spLocks noChangeArrowheads="1"/>
            </p:cNvSpPr>
            <p:nvPr/>
          </p:nvSpPr>
          <p:spPr bwMode="auto">
            <a:xfrm>
              <a:off x="1361"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6</a:t>
              </a:r>
            </a:p>
          </p:txBody>
        </p:sp>
      </p:grpSp>
      <p:grpSp>
        <p:nvGrpSpPr>
          <p:cNvPr id="5" name="Group 63"/>
          <p:cNvGrpSpPr>
            <a:grpSpLocks/>
          </p:cNvGrpSpPr>
          <p:nvPr/>
        </p:nvGrpSpPr>
        <p:grpSpPr bwMode="auto">
          <a:xfrm>
            <a:off x="3639620" y="4833074"/>
            <a:ext cx="533400" cy="457200"/>
            <a:chOff x="1296" y="2976"/>
            <a:chExt cx="336" cy="288"/>
          </a:xfrm>
        </p:grpSpPr>
        <p:sp>
          <p:nvSpPr>
            <p:cNvPr id="217132" name="Oval 44"/>
            <p:cNvSpPr>
              <a:spLocks noChangeArrowheads="1"/>
            </p:cNvSpPr>
            <p:nvPr/>
          </p:nvSpPr>
          <p:spPr bwMode="auto">
            <a:xfrm>
              <a:off x="1296" y="2976"/>
              <a:ext cx="336" cy="288"/>
            </a:xfrm>
            <a:prstGeom prst="ellipse">
              <a:avLst/>
            </a:prstGeom>
            <a:solidFill>
              <a:schemeClr val="accent2"/>
            </a:solidFill>
            <a:ln w="9525">
              <a:noFill/>
              <a:miter lim="800000"/>
              <a:headEnd/>
              <a:tailEnd/>
            </a:ln>
            <a:effectLst>
              <a:prstShdw prst="shdw17" dist="17961" dir="2700000">
                <a:schemeClr val="hlink">
                  <a:gamma/>
                  <a:shade val="60000"/>
                  <a:invGamma/>
                </a:schemeClr>
              </a:prstShdw>
            </a:effectLst>
          </p:spPr>
          <p:txBody>
            <a:bodyPr wrap="none" anchor="ctr"/>
            <a:lstStyle/>
            <a:p>
              <a:pPr>
                <a:defRPr/>
              </a:pPr>
              <a:endParaRPr lang="en-US"/>
            </a:p>
          </p:txBody>
        </p:sp>
        <p:sp>
          <p:nvSpPr>
            <p:cNvPr id="217133" name="Text Box 45"/>
            <p:cNvSpPr txBox="1">
              <a:spLocks noChangeArrowheads="1"/>
            </p:cNvSpPr>
            <p:nvPr/>
          </p:nvSpPr>
          <p:spPr bwMode="auto">
            <a:xfrm>
              <a:off x="1361"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dirty="0"/>
                <a:t>5</a:t>
              </a:r>
            </a:p>
          </p:txBody>
        </p:sp>
      </p:grpSp>
      <p:grpSp>
        <p:nvGrpSpPr>
          <p:cNvPr id="6" name="Group 62"/>
          <p:cNvGrpSpPr>
            <a:grpSpLocks/>
          </p:cNvGrpSpPr>
          <p:nvPr/>
        </p:nvGrpSpPr>
        <p:grpSpPr bwMode="auto">
          <a:xfrm>
            <a:off x="6001820" y="6280874"/>
            <a:ext cx="533400" cy="457200"/>
            <a:chOff x="2784" y="3888"/>
            <a:chExt cx="336" cy="288"/>
          </a:xfrm>
        </p:grpSpPr>
        <p:sp>
          <p:nvSpPr>
            <p:cNvPr id="20506" name="Oval 47"/>
            <p:cNvSpPr>
              <a:spLocks noChangeArrowheads="1"/>
            </p:cNvSpPr>
            <p:nvPr/>
          </p:nvSpPr>
          <p:spPr bwMode="auto">
            <a:xfrm>
              <a:off x="2784" y="3888"/>
              <a:ext cx="336" cy="288"/>
            </a:xfrm>
            <a:prstGeom prst="ellipse">
              <a:avLst/>
            </a:prstGeom>
            <a:solidFill>
              <a:srgbClr val="66FF33"/>
            </a:solidFill>
            <a:ln w="9525">
              <a:noFill/>
              <a:miter lim="800000"/>
              <a:headEnd/>
              <a:tailEnd/>
            </a:ln>
            <a:effectLst>
              <a:prstShdw prst="shdw17" dist="17961" dir="2700000">
                <a:srgbClr val="3D991F"/>
              </a:prstShdw>
            </a:effectLst>
          </p:spPr>
          <p:txBody>
            <a:bodyPr wrap="none" anchor="ctr"/>
            <a:lstStyle/>
            <a:p>
              <a:endParaRPr lang="en-US"/>
            </a:p>
          </p:txBody>
        </p:sp>
        <p:sp>
          <p:nvSpPr>
            <p:cNvPr id="217136" name="Text Box 48"/>
            <p:cNvSpPr txBox="1">
              <a:spLocks noChangeArrowheads="1"/>
            </p:cNvSpPr>
            <p:nvPr/>
          </p:nvSpPr>
          <p:spPr bwMode="auto">
            <a:xfrm>
              <a:off x="2849" y="388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4</a:t>
              </a:r>
            </a:p>
          </p:txBody>
        </p:sp>
      </p:grpSp>
      <p:grpSp>
        <p:nvGrpSpPr>
          <p:cNvPr id="7" name="Group 61"/>
          <p:cNvGrpSpPr>
            <a:grpSpLocks/>
          </p:cNvGrpSpPr>
          <p:nvPr/>
        </p:nvGrpSpPr>
        <p:grpSpPr bwMode="auto">
          <a:xfrm>
            <a:off x="8287820" y="4833074"/>
            <a:ext cx="533400" cy="457200"/>
            <a:chOff x="4224" y="2976"/>
            <a:chExt cx="336" cy="288"/>
          </a:xfrm>
        </p:grpSpPr>
        <p:sp>
          <p:nvSpPr>
            <p:cNvPr id="20504" name="Oval 50"/>
            <p:cNvSpPr>
              <a:spLocks noChangeArrowheads="1"/>
            </p:cNvSpPr>
            <p:nvPr/>
          </p:nvSpPr>
          <p:spPr bwMode="auto">
            <a:xfrm>
              <a:off x="4224" y="2976"/>
              <a:ext cx="336" cy="288"/>
            </a:xfrm>
            <a:prstGeom prst="ellipse">
              <a:avLst/>
            </a:prstGeom>
            <a:solidFill>
              <a:srgbClr val="9966FF"/>
            </a:solidFill>
            <a:ln w="9525">
              <a:noFill/>
              <a:miter lim="800000"/>
              <a:headEnd/>
              <a:tailEnd/>
            </a:ln>
            <a:effectLst>
              <a:prstShdw prst="shdw17" dist="17961" dir="2700000">
                <a:srgbClr val="5C3D99"/>
              </a:prstShdw>
            </a:effectLst>
          </p:spPr>
          <p:txBody>
            <a:bodyPr wrap="none" anchor="ctr"/>
            <a:lstStyle/>
            <a:p>
              <a:endParaRPr lang="en-US"/>
            </a:p>
          </p:txBody>
        </p:sp>
        <p:sp>
          <p:nvSpPr>
            <p:cNvPr id="217139" name="Text Box 51"/>
            <p:cNvSpPr txBox="1">
              <a:spLocks noChangeArrowheads="1"/>
            </p:cNvSpPr>
            <p:nvPr/>
          </p:nvSpPr>
          <p:spPr bwMode="auto">
            <a:xfrm>
              <a:off x="4289"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3</a:t>
              </a:r>
            </a:p>
          </p:txBody>
        </p:sp>
      </p:grpSp>
      <p:grpSp>
        <p:nvGrpSpPr>
          <p:cNvPr id="8" name="Group 60"/>
          <p:cNvGrpSpPr>
            <a:grpSpLocks/>
          </p:cNvGrpSpPr>
          <p:nvPr/>
        </p:nvGrpSpPr>
        <p:grpSpPr bwMode="auto">
          <a:xfrm>
            <a:off x="8287820" y="2775674"/>
            <a:ext cx="533400" cy="457200"/>
            <a:chOff x="4224" y="1680"/>
            <a:chExt cx="336" cy="288"/>
          </a:xfrm>
        </p:grpSpPr>
        <p:sp>
          <p:nvSpPr>
            <p:cNvPr id="20502" name="Oval 53"/>
            <p:cNvSpPr>
              <a:spLocks noChangeArrowheads="1"/>
            </p:cNvSpPr>
            <p:nvPr/>
          </p:nvSpPr>
          <p:spPr bwMode="auto">
            <a:xfrm>
              <a:off x="4224" y="1680"/>
              <a:ext cx="336" cy="288"/>
            </a:xfrm>
            <a:prstGeom prst="ellipse">
              <a:avLst/>
            </a:prstGeom>
            <a:solidFill>
              <a:srgbClr val="FF9966"/>
            </a:solidFill>
            <a:ln w="9525">
              <a:noFill/>
              <a:miter lim="800000"/>
              <a:headEnd/>
              <a:tailEnd/>
            </a:ln>
            <a:effectLst>
              <a:prstShdw prst="shdw17" dist="17961" dir="2700000">
                <a:srgbClr val="995C3D"/>
              </a:prstShdw>
            </a:effectLst>
          </p:spPr>
          <p:txBody>
            <a:bodyPr wrap="none" anchor="ctr"/>
            <a:lstStyle/>
            <a:p>
              <a:endParaRPr lang="en-US"/>
            </a:p>
          </p:txBody>
        </p:sp>
        <p:sp>
          <p:nvSpPr>
            <p:cNvPr id="217142" name="Text Box 54"/>
            <p:cNvSpPr txBox="1">
              <a:spLocks noChangeArrowheads="1"/>
            </p:cNvSpPr>
            <p:nvPr/>
          </p:nvSpPr>
          <p:spPr bwMode="auto">
            <a:xfrm>
              <a:off x="4289"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2</a:t>
              </a:r>
            </a:p>
          </p:txBody>
        </p:sp>
      </p:grpSp>
    </p:spTree>
    <p:extLst>
      <p:ext uri="{BB962C8B-B14F-4D97-AF65-F5344CB8AC3E}">
        <p14:creationId xmlns:p14="http://schemas.microsoft.com/office/powerpoint/2010/main" val="159558900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3581400" y="609600"/>
            <a:ext cx="6400800" cy="685800"/>
          </a:xfrm>
        </p:spPr>
        <p:txBody>
          <a:bodyPr>
            <a:normAutofit/>
          </a:bodyPr>
          <a:lstStyle/>
          <a:p>
            <a:pPr eaLnBrk="1" hangingPunct="1"/>
            <a:r>
              <a:rPr lang="en-US" dirty="0">
                <a:solidFill>
                  <a:schemeClr val="tx2"/>
                </a:solidFill>
              </a:rPr>
              <a:t>Determine Sources for Info</a:t>
            </a:r>
          </a:p>
        </p:txBody>
      </p:sp>
      <p:sp>
        <p:nvSpPr>
          <p:cNvPr id="1028" name="Rectangle 3"/>
          <p:cNvSpPr>
            <a:spLocks noGrp="1" noChangeArrowheads="1"/>
          </p:cNvSpPr>
          <p:nvPr>
            <p:ph idx="1"/>
          </p:nvPr>
        </p:nvSpPr>
        <p:spPr>
          <a:xfrm>
            <a:off x="1752600" y="2819400"/>
            <a:ext cx="7772400" cy="762000"/>
          </a:xfrm>
        </p:spPr>
        <p:txBody>
          <a:bodyPr>
            <a:noAutofit/>
          </a:bodyPr>
          <a:lstStyle/>
          <a:p>
            <a:pPr algn="ctr" eaLnBrk="1" hangingPunct="1">
              <a:lnSpc>
                <a:spcPct val="200000"/>
              </a:lnSpc>
              <a:buFont typeface="Wingdings" pitchFamily="2" charset="2"/>
              <a:buNone/>
            </a:pPr>
            <a:r>
              <a:rPr lang="en-US" sz="2200" b="1" dirty="0"/>
              <a:t>What are some sources of information (data) that you have in your programs?</a:t>
            </a:r>
          </a:p>
        </p:txBody>
      </p:sp>
      <p:sp>
        <p:nvSpPr>
          <p:cNvPr id="16" name="Slide Number Placeholder 15"/>
          <p:cNvSpPr>
            <a:spLocks noGrp="1"/>
          </p:cNvSpPr>
          <p:nvPr>
            <p:ph type="sldNum" sz="quarter" idx="12"/>
          </p:nvPr>
        </p:nvSpPr>
        <p:spPr/>
        <p:txBody>
          <a:bodyPr/>
          <a:lstStyle/>
          <a:p>
            <a:fld id="{5E3B7B93-B60F-4194-86A4-088AA9704300}" type="slidenum">
              <a:rPr lang="en-US" smtClean="0"/>
              <a:pPr/>
              <a:t>24</a:t>
            </a:fld>
            <a:endParaRPr lang="en-US"/>
          </a:p>
        </p:txBody>
      </p:sp>
      <p:sp>
        <p:nvSpPr>
          <p:cNvPr id="1032" name="Text Box 20"/>
          <p:cNvSpPr txBox="1">
            <a:spLocks noChangeArrowheads="1"/>
          </p:cNvSpPr>
          <p:nvPr/>
        </p:nvSpPr>
        <p:spPr bwMode="auto">
          <a:xfrm>
            <a:off x="9982200" y="76201"/>
            <a:ext cx="685800" cy="396875"/>
          </a:xfrm>
          <a:prstGeom prst="rect">
            <a:avLst/>
          </a:prstGeom>
          <a:noFill/>
          <a:ln w="9525">
            <a:noFill/>
            <a:miter lim="800000"/>
            <a:headEnd/>
            <a:tailEnd/>
          </a:ln>
        </p:spPr>
        <p:txBody>
          <a:bodyPr>
            <a:spAutoFit/>
          </a:bodyPr>
          <a:lstStyle/>
          <a:p>
            <a:pPr>
              <a:spcBef>
                <a:spcPct val="50000"/>
              </a:spcBef>
            </a:pPr>
            <a:r>
              <a:rPr lang="en-US" sz="2000">
                <a:solidFill>
                  <a:srgbClr val="1E2076"/>
                </a:solidFill>
              </a:rPr>
              <a:t>[28]</a:t>
            </a:r>
          </a:p>
        </p:txBody>
      </p:sp>
      <p:sp>
        <p:nvSpPr>
          <p:cNvPr id="1033" name="Oval 15"/>
          <p:cNvSpPr>
            <a:spLocks noChangeArrowheads="1"/>
          </p:cNvSpPr>
          <p:nvPr/>
        </p:nvSpPr>
        <p:spPr bwMode="auto">
          <a:xfrm>
            <a:off x="1066800" y="206375"/>
            <a:ext cx="1716088" cy="1470025"/>
          </a:xfrm>
          <a:prstGeom prst="ellipse">
            <a:avLst/>
          </a:prstGeom>
          <a:solidFill>
            <a:srgbClr val="66FF33"/>
          </a:solidFill>
          <a:ln w="9525">
            <a:noFill/>
            <a:miter lim="800000"/>
            <a:headEnd/>
            <a:tailEnd/>
          </a:ln>
          <a:effectLst>
            <a:prstShdw prst="shdw17" dist="17961" dir="2700000">
              <a:srgbClr val="3D991F"/>
            </a:prstShdw>
          </a:effectLst>
        </p:spPr>
        <p:txBody>
          <a:bodyPr wrap="none" anchor="ctr"/>
          <a:lstStyle/>
          <a:p>
            <a:endParaRPr lang="en-US"/>
          </a:p>
        </p:txBody>
      </p:sp>
      <p:sp>
        <p:nvSpPr>
          <p:cNvPr id="1040" name="Text Box 16"/>
          <p:cNvSpPr txBox="1">
            <a:spLocks noChangeArrowheads="1"/>
          </p:cNvSpPr>
          <p:nvPr/>
        </p:nvSpPr>
        <p:spPr bwMode="auto">
          <a:xfrm>
            <a:off x="1066800" y="358775"/>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4</a:t>
            </a:r>
          </a:p>
          <a:p>
            <a:pPr algn="ctr">
              <a:defRPr/>
            </a:pPr>
            <a:r>
              <a:rPr lang="en-US" dirty="0"/>
              <a:t>Collect Credible Evidence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3581400" y="609600"/>
            <a:ext cx="6400800" cy="685800"/>
          </a:xfrm>
        </p:spPr>
        <p:txBody>
          <a:bodyPr>
            <a:normAutofit/>
          </a:bodyPr>
          <a:lstStyle/>
          <a:p>
            <a:pPr eaLnBrk="1" hangingPunct="1"/>
            <a:r>
              <a:rPr lang="en-US" dirty="0">
                <a:solidFill>
                  <a:schemeClr val="tx2"/>
                </a:solidFill>
              </a:rPr>
              <a:t>Determine Sources for Info</a:t>
            </a:r>
          </a:p>
        </p:txBody>
      </p:sp>
      <p:sp>
        <p:nvSpPr>
          <p:cNvPr id="16" name="Slide Number Placeholder 15"/>
          <p:cNvSpPr>
            <a:spLocks noGrp="1"/>
          </p:cNvSpPr>
          <p:nvPr>
            <p:ph type="sldNum" sz="quarter" idx="12"/>
          </p:nvPr>
        </p:nvSpPr>
        <p:spPr/>
        <p:txBody>
          <a:bodyPr/>
          <a:lstStyle/>
          <a:p>
            <a:fld id="{5E3B7B93-B60F-4194-86A4-088AA9704300}" type="slidenum">
              <a:rPr lang="en-US" smtClean="0"/>
              <a:pPr/>
              <a:t>25</a:t>
            </a:fld>
            <a:endParaRPr lang="en-US"/>
          </a:p>
        </p:txBody>
      </p:sp>
      <p:sp>
        <p:nvSpPr>
          <p:cNvPr id="1032" name="Text Box 20"/>
          <p:cNvSpPr txBox="1">
            <a:spLocks noChangeArrowheads="1"/>
          </p:cNvSpPr>
          <p:nvPr/>
        </p:nvSpPr>
        <p:spPr bwMode="auto">
          <a:xfrm>
            <a:off x="9982200" y="76201"/>
            <a:ext cx="685800" cy="396875"/>
          </a:xfrm>
          <a:prstGeom prst="rect">
            <a:avLst/>
          </a:prstGeom>
          <a:noFill/>
          <a:ln w="9525">
            <a:noFill/>
            <a:miter lim="800000"/>
            <a:headEnd/>
            <a:tailEnd/>
          </a:ln>
        </p:spPr>
        <p:txBody>
          <a:bodyPr>
            <a:spAutoFit/>
          </a:bodyPr>
          <a:lstStyle/>
          <a:p>
            <a:pPr>
              <a:spcBef>
                <a:spcPct val="50000"/>
              </a:spcBef>
            </a:pPr>
            <a:r>
              <a:rPr lang="en-US" sz="2000">
                <a:solidFill>
                  <a:srgbClr val="1E2076"/>
                </a:solidFill>
              </a:rPr>
              <a:t>[28]</a:t>
            </a:r>
          </a:p>
        </p:txBody>
      </p:sp>
      <p:sp>
        <p:nvSpPr>
          <p:cNvPr id="1033" name="Oval 15"/>
          <p:cNvSpPr>
            <a:spLocks noChangeArrowheads="1"/>
          </p:cNvSpPr>
          <p:nvPr/>
        </p:nvSpPr>
        <p:spPr bwMode="auto">
          <a:xfrm>
            <a:off x="1066800" y="206375"/>
            <a:ext cx="1716088" cy="1470025"/>
          </a:xfrm>
          <a:prstGeom prst="ellipse">
            <a:avLst/>
          </a:prstGeom>
          <a:solidFill>
            <a:srgbClr val="66FF33"/>
          </a:solidFill>
          <a:ln w="9525">
            <a:noFill/>
            <a:miter lim="800000"/>
            <a:headEnd/>
            <a:tailEnd/>
          </a:ln>
          <a:effectLst>
            <a:prstShdw prst="shdw17" dist="17961" dir="2700000">
              <a:srgbClr val="3D991F"/>
            </a:prstShdw>
          </a:effectLst>
        </p:spPr>
        <p:txBody>
          <a:bodyPr wrap="none" anchor="ctr"/>
          <a:lstStyle/>
          <a:p>
            <a:endParaRPr lang="en-US"/>
          </a:p>
        </p:txBody>
      </p:sp>
      <p:sp>
        <p:nvSpPr>
          <p:cNvPr id="1040" name="Text Box 16"/>
          <p:cNvSpPr txBox="1">
            <a:spLocks noChangeArrowheads="1"/>
          </p:cNvSpPr>
          <p:nvPr/>
        </p:nvSpPr>
        <p:spPr bwMode="auto">
          <a:xfrm>
            <a:off x="1066800" y="358775"/>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4</a:t>
            </a:r>
          </a:p>
          <a:p>
            <a:pPr algn="ctr">
              <a:defRPr/>
            </a:pPr>
            <a:r>
              <a:rPr lang="en-US" dirty="0"/>
              <a:t>Collect Credible Evidence</a:t>
            </a:r>
          </a:p>
        </p:txBody>
      </p:sp>
      <p:pic>
        <p:nvPicPr>
          <p:cNvPr id="5" name="Picture 4" descr="A screenshot of a survey&#10;&#10;Description automatically generated">
            <a:extLst>
              <a:ext uri="{FF2B5EF4-FFF2-40B4-BE49-F238E27FC236}">
                <a16:creationId xmlns:a16="http://schemas.microsoft.com/office/drawing/2014/main" id="{F52A019E-BCC2-0A68-E146-57D0D8E4DF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5857" y="1431923"/>
            <a:ext cx="5958618" cy="5219701"/>
          </a:xfrm>
          <a:prstGeom prst="rect">
            <a:avLst/>
          </a:prstGeom>
        </p:spPr>
      </p:pic>
      <p:sp>
        <p:nvSpPr>
          <p:cNvPr id="10" name="Text Placeholder 7">
            <a:extLst>
              <a:ext uri="{FF2B5EF4-FFF2-40B4-BE49-F238E27FC236}">
                <a16:creationId xmlns:a16="http://schemas.microsoft.com/office/drawing/2014/main" id="{F2B5EC78-3B3C-5E04-5EF2-0998F3575DEE}"/>
              </a:ext>
            </a:extLst>
          </p:cNvPr>
          <p:cNvSpPr txBox="1">
            <a:spLocks/>
          </p:cNvSpPr>
          <p:nvPr/>
        </p:nvSpPr>
        <p:spPr>
          <a:xfrm>
            <a:off x="797634" y="3581400"/>
            <a:ext cx="2671931" cy="5762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buNone/>
            </a:pPr>
            <a:r>
              <a:rPr lang="en-US" sz="2400" dirty="0"/>
              <a:t>Surveys:</a:t>
            </a:r>
          </a:p>
        </p:txBody>
      </p:sp>
    </p:spTree>
    <p:extLst>
      <p:ext uri="{BB962C8B-B14F-4D97-AF65-F5344CB8AC3E}">
        <p14:creationId xmlns:p14="http://schemas.microsoft.com/office/powerpoint/2010/main" val="58210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3581400" y="609600"/>
            <a:ext cx="6400800" cy="685800"/>
          </a:xfrm>
        </p:spPr>
        <p:txBody>
          <a:bodyPr>
            <a:normAutofit/>
          </a:bodyPr>
          <a:lstStyle/>
          <a:p>
            <a:pPr eaLnBrk="1" hangingPunct="1"/>
            <a:r>
              <a:rPr lang="en-US" dirty="0">
                <a:solidFill>
                  <a:schemeClr val="tx2"/>
                </a:solidFill>
              </a:rPr>
              <a:t>Determine Sources for Info</a:t>
            </a:r>
          </a:p>
        </p:txBody>
      </p:sp>
      <p:sp>
        <p:nvSpPr>
          <p:cNvPr id="16" name="Slide Number Placeholder 15"/>
          <p:cNvSpPr>
            <a:spLocks noGrp="1"/>
          </p:cNvSpPr>
          <p:nvPr>
            <p:ph type="sldNum" sz="quarter" idx="12"/>
          </p:nvPr>
        </p:nvSpPr>
        <p:spPr/>
        <p:txBody>
          <a:bodyPr/>
          <a:lstStyle/>
          <a:p>
            <a:fld id="{5E3B7B93-B60F-4194-86A4-088AA9704300}" type="slidenum">
              <a:rPr lang="en-US" smtClean="0"/>
              <a:pPr/>
              <a:t>26</a:t>
            </a:fld>
            <a:endParaRPr lang="en-US"/>
          </a:p>
        </p:txBody>
      </p:sp>
      <p:sp>
        <p:nvSpPr>
          <p:cNvPr id="1032" name="Text Box 20"/>
          <p:cNvSpPr txBox="1">
            <a:spLocks noChangeArrowheads="1"/>
          </p:cNvSpPr>
          <p:nvPr/>
        </p:nvSpPr>
        <p:spPr bwMode="auto">
          <a:xfrm>
            <a:off x="9982200" y="76201"/>
            <a:ext cx="685800" cy="396875"/>
          </a:xfrm>
          <a:prstGeom prst="rect">
            <a:avLst/>
          </a:prstGeom>
          <a:noFill/>
          <a:ln w="9525">
            <a:noFill/>
            <a:miter lim="800000"/>
            <a:headEnd/>
            <a:tailEnd/>
          </a:ln>
        </p:spPr>
        <p:txBody>
          <a:bodyPr>
            <a:spAutoFit/>
          </a:bodyPr>
          <a:lstStyle/>
          <a:p>
            <a:pPr>
              <a:spcBef>
                <a:spcPct val="50000"/>
              </a:spcBef>
            </a:pPr>
            <a:r>
              <a:rPr lang="en-US" sz="2000">
                <a:solidFill>
                  <a:srgbClr val="1E2076"/>
                </a:solidFill>
              </a:rPr>
              <a:t>[28]</a:t>
            </a:r>
          </a:p>
        </p:txBody>
      </p:sp>
      <p:sp>
        <p:nvSpPr>
          <p:cNvPr id="1033" name="Oval 15"/>
          <p:cNvSpPr>
            <a:spLocks noChangeArrowheads="1"/>
          </p:cNvSpPr>
          <p:nvPr/>
        </p:nvSpPr>
        <p:spPr bwMode="auto">
          <a:xfrm>
            <a:off x="1066800" y="206375"/>
            <a:ext cx="1716088" cy="1470025"/>
          </a:xfrm>
          <a:prstGeom prst="ellipse">
            <a:avLst/>
          </a:prstGeom>
          <a:solidFill>
            <a:srgbClr val="66FF33"/>
          </a:solidFill>
          <a:ln w="9525">
            <a:noFill/>
            <a:miter lim="800000"/>
            <a:headEnd/>
            <a:tailEnd/>
          </a:ln>
          <a:effectLst>
            <a:prstShdw prst="shdw17" dist="17961" dir="2700000">
              <a:srgbClr val="3D991F"/>
            </a:prstShdw>
          </a:effectLst>
        </p:spPr>
        <p:txBody>
          <a:bodyPr wrap="none" anchor="ctr"/>
          <a:lstStyle/>
          <a:p>
            <a:endParaRPr lang="en-US"/>
          </a:p>
        </p:txBody>
      </p:sp>
      <p:sp>
        <p:nvSpPr>
          <p:cNvPr id="1040" name="Text Box 16"/>
          <p:cNvSpPr txBox="1">
            <a:spLocks noChangeArrowheads="1"/>
          </p:cNvSpPr>
          <p:nvPr/>
        </p:nvSpPr>
        <p:spPr bwMode="auto">
          <a:xfrm>
            <a:off x="1066800" y="358775"/>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4</a:t>
            </a:r>
          </a:p>
          <a:p>
            <a:pPr algn="ctr">
              <a:defRPr/>
            </a:pPr>
            <a:r>
              <a:rPr lang="en-US" dirty="0"/>
              <a:t>Collect Credible Evidence</a:t>
            </a:r>
          </a:p>
        </p:txBody>
      </p:sp>
      <p:pic>
        <p:nvPicPr>
          <p:cNvPr id="8" name="Picture 7" descr="A screenshot of a graph&#10;&#10;Description automatically generated">
            <a:extLst>
              <a:ext uri="{FF2B5EF4-FFF2-40B4-BE49-F238E27FC236}">
                <a16:creationId xmlns:a16="http://schemas.microsoft.com/office/drawing/2014/main" id="{E3AD6A5B-53D4-6EE3-9492-0B45087109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799" y="1812924"/>
            <a:ext cx="7976643" cy="4511676"/>
          </a:xfrm>
          <a:prstGeom prst="rect">
            <a:avLst/>
          </a:prstGeom>
        </p:spPr>
      </p:pic>
      <p:sp>
        <p:nvSpPr>
          <p:cNvPr id="9" name="Text Placeholder 7">
            <a:extLst>
              <a:ext uri="{FF2B5EF4-FFF2-40B4-BE49-F238E27FC236}">
                <a16:creationId xmlns:a16="http://schemas.microsoft.com/office/drawing/2014/main" id="{81FE875C-126D-C315-16BC-521ED6165CD6}"/>
              </a:ext>
            </a:extLst>
          </p:cNvPr>
          <p:cNvSpPr txBox="1">
            <a:spLocks/>
          </p:cNvSpPr>
          <p:nvPr/>
        </p:nvSpPr>
        <p:spPr>
          <a:xfrm>
            <a:off x="304800" y="3389086"/>
            <a:ext cx="2671931" cy="5762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buNone/>
            </a:pPr>
            <a:r>
              <a:rPr lang="en-US" sz="2400" dirty="0"/>
              <a:t>Dashboards:</a:t>
            </a:r>
          </a:p>
        </p:txBody>
      </p:sp>
    </p:spTree>
    <p:extLst>
      <p:ext uri="{BB962C8B-B14F-4D97-AF65-F5344CB8AC3E}">
        <p14:creationId xmlns:p14="http://schemas.microsoft.com/office/powerpoint/2010/main" val="2650828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362200" y="304800"/>
            <a:ext cx="9525000" cy="838200"/>
          </a:xfrm>
        </p:spPr>
        <p:txBody>
          <a:bodyPr>
            <a:normAutofit fontScale="90000"/>
          </a:bodyPr>
          <a:lstStyle/>
          <a:p>
            <a:pPr eaLnBrk="1" hangingPunct="1"/>
            <a:r>
              <a:rPr lang="en-US" dirty="0">
                <a:solidFill>
                  <a:schemeClr val="tx2"/>
                </a:solidFill>
              </a:rPr>
              <a:t>Program Evaluation </a:t>
            </a:r>
            <a:br>
              <a:rPr lang="en-US" dirty="0">
                <a:solidFill>
                  <a:schemeClr val="tx2"/>
                </a:solidFill>
              </a:rPr>
            </a:br>
            <a:r>
              <a:rPr lang="en-US" dirty="0">
                <a:solidFill>
                  <a:schemeClr val="tx2"/>
                </a:solidFill>
              </a:rPr>
              <a:t>Framework</a:t>
            </a:r>
          </a:p>
        </p:txBody>
      </p:sp>
      <p:sp>
        <p:nvSpPr>
          <p:cNvPr id="217091" name="Oval 3"/>
          <p:cNvSpPr>
            <a:spLocks noChangeArrowheads="1"/>
          </p:cNvSpPr>
          <p:nvPr/>
        </p:nvSpPr>
        <p:spPr bwMode="auto">
          <a:xfrm>
            <a:off x="3411020" y="1327874"/>
            <a:ext cx="5638800" cy="5410200"/>
          </a:xfrm>
          <a:prstGeom prst="ellipse">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lgn="ctr">
              <a:defRPr/>
            </a:pPr>
            <a:endParaRPr lang="en-US"/>
          </a:p>
        </p:txBody>
      </p:sp>
      <p:sp>
        <p:nvSpPr>
          <p:cNvPr id="217093" name="Text Box 5"/>
          <p:cNvSpPr txBox="1">
            <a:spLocks noChangeArrowheads="1"/>
          </p:cNvSpPr>
          <p:nvPr/>
        </p:nvSpPr>
        <p:spPr bwMode="auto">
          <a:xfrm>
            <a:off x="3868221" y="457272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Analyze &amp; justify conclusions</a:t>
            </a:r>
          </a:p>
        </p:txBody>
      </p:sp>
      <p:sp>
        <p:nvSpPr>
          <p:cNvPr id="217094" name="Text Box 6"/>
          <p:cNvSpPr txBox="1">
            <a:spLocks noChangeArrowheads="1"/>
          </p:cNvSpPr>
          <p:nvPr/>
        </p:nvSpPr>
        <p:spPr bwMode="auto">
          <a:xfrm>
            <a:off x="6763820" y="4375874"/>
            <a:ext cx="19050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Focus the evaluation </a:t>
            </a:r>
            <a:br>
              <a:rPr lang="en-US">
                <a:latin typeface="Calibri" pitchFamily="34" charset="0"/>
              </a:rPr>
            </a:br>
            <a:r>
              <a:rPr lang="en-US">
                <a:latin typeface="Calibri" pitchFamily="34" charset="0"/>
              </a:rPr>
              <a:t>design</a:t>
            </a:r>
          </a:p>
        </p:txBody>
      </p:sp>
      <p:sp>
        <p:nvSpPr>
          <p:cNvPr id="217095" name="Text Box 7"/>
          <p:cNvSpPr txBox="1">
            <a:spLocks noChangeArrowheads="1"/>
          </p:cNvSpPr>
          <p:nvPr/>
        </p:nvSpPr>
        <p:spPr bwMode="auto">
          <a:xfrm>
            <a:off x="6763821" y="28518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Describe</a:t>
            </a:r>
            <a:br>
              <a:rPr lang="en-US">
                <a:latin typeface="Calibri" pitchFamily="34" charset="0"/>
              </a:rPr>
            </a:br>
            <a:r>
              <a:rPr lang="en-US">
                <a:latin typeface="Calibri" pitchFamily="34" charset="0"/>
              </a:rPr>
              <a:t>the program</a:t>
            </a:r>
          </a:p>
        </p:txBody>
      </p:sp>
      <p:sp>
        <p:nvSpPr>
          <p:cNvPr id="217096" name="Text Box 8"/>
          <p:cNvSpPr txBox="1">
            <a:spLocks noChangeArrowheads="1"/>
          </p:cNvSpPr>
          <p:nvPr/>
        </p:nvSpPr>
        <p:spPr bwMode="auto">
          <a:xfrm>
            <a:off x="5239821" y="55950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Collect credible evidence</a:t>
            </a:r>
          </a:p>
        </p:txBody>
      </p:sp>
      <p:sp>
        <p:nvSpPr>
          <p:cNvPr id="217097" name="Text Box 9"/>
          <p:cNvSpPr txBox="1">
            <a:spLocks noChangeArrowheads="1"/>
          </p:cNvSpPr>
          <p:nvPr/>
        </p:nvSpPr>
        <p:spPr bwMode="auto">
          <a:xfrm>
            <a:off x="3944420" y="2699474"/>
            <a:ext cx="17526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dirty="0">
                <a:latin typeface="Calibri" pitchFamily="34" charset="0"/>
              </a:rPr>
              <a:t>Ensure use &amp; share lessons learned</a:t>
            </a:r>
          </a:p>
        </p:txBody>
      </p:sp>
      <p:sp>
        <p:nvSpPr>
          <p:cNvPr id="217098" name="AutoShape 10"/>
          <p:cNvSpPr>
            <a:spLocks noChangeArrowheads="1"/>
          </p:cNvSpPr>
          <p:nvPr/>
        </p:nvSpPr>
        <p:spPr bwMode="auto">
          <a:xfrm rot="2236690">
            <a:off x="7068620" y="2089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099" name="AutoShape 11"/>
          <p:cNvSpPr>
            <a:spLocks noChangeArrowheads="1"/>
          </p:cNvSpPr>
          <p:nvPr/>
        </p:nvSpPr>
        <p:spPr bwMode="auto">
          <a:xfrm rot="-2209901">
            <a:off x="4706420" y="20136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0" name="AutoShape 12"/>
          <p:cNvSpPr>
            <a:spLocks noChangeArrowheads="1"/>
          </p:cNvSpPr>
          <p:nvPr/>
        </p:nvSpPr>
        <p:spPr bwMode="auto">
          <a:xfrm rot="8076274">
            <a:off x="7140852" y="5522843"/>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1" name="AutoShape 13"/>
          <p:cNvSpPr>
            <a:spLocks noChangeArrowheads="1"/>
          </p:cNvSpPr>
          <p:nvPr/>
        </p:nvSpPr>
        <p:spPr bwMode="auto">
          <a:xfrm rot="5400000">
            <a:off x="78298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2" name="AutoShape 14"/>
          <p:cNvSpPr>
            <a:spLocks noChangeArrowheads="1"/>
          </p:cNvSpPr>
          <p:nvPr/>
        </p:nvSpPr>
        <p:spPr bwMode="auto">
          <a:xfrm rot="16200000">
            <a:off x="38674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3" name="AutoShape 15"/>
          <p:cNvSpPr>
            <a:spLocks noChangeArrowheads="1"/>
          </p:cNvSpPr>
          <p:nvPr/>
        </p:nvSpPr>
        <p:spPr bwMode="auto">
          <a:xfrm rot="13036690">
            <a:off x="4554020" y="5518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grpSp>
        <p:nvGrpSpPr>
          <p:cNvPr id="2" name="Group 65"/>
          <p:cNvGrpSpPr>
            <a:grpSpLocks/>
          </p:cNvGrpSpPr>
          <p:nvPr/>
        </p:nvGrpSpPr>
        <p:grpSpPr bwMode="auto">
          <a:xfrm>
            <a:off x="5239821" y="1327874"/>
            <a:ext cx="2035175" cy="1022350"/>
            <a:chOff x="2304" y="768"/>
            <a:chExt cx="1282" cy="644"/>
          </a:xfrm>
        </p:grpSpPr>
        <p:sp>
          <p:nvSpPr>
            <p:cNvPr id="217092" name="Text Box 4"/>
            <p:cNvSpPr txBox="1">
              <a:spLocks noChangeArrowheads="1"/>
            </p:cNvSpPr>
            <p:nvPr/>
          </p:nvSpPr>
          <p:spPr bwMode="auto">
            <a:xfrm>
              <a:off x="2304" y="1008"/>
              <a:ext cx="1282" cy="404"/>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Engage stakeholders</a:t>
              </a:r>
            </a:p>
          </p:txBody>
        </p:sp>
        <p:grpSp>
          <p:nvGrpSpPr>
            <p:cNvPr id="3" name="Group 59"/>
            <p:cNvGrpSpPr>
              <a:grpSpLocks/>
            </p:cNvGrpSpPr>
            <p:nvPr/>
          </p:nvGrpSpPr>
          <p:grpSpPr bwMode="auto">
            <a:xfrm>
              <a:off x="2784" y="768"/>
              <a:ext cx="336" cy="288"/>
              <a:chOff x="2784" y="768"/>
              <a:chExt cx="336" cy="288"/>
            </a:xfrm>
          </p:grpSpPr>
          <p:sp>
            <p:nvSpPr>
              <p:cNvPr id="20514" name="Oval 38"/>
              <p:cNvSpPr>
                <a:spLocks noChangeArrowheads="1"/>
              </p:cNvSpPr>
              <p:nvPr/>
            </p:nvSpPr>
            <p:spPr bwMode="auto">
              <a:xfrm>
                <a:off x="2784" y="768"/>
                <a:ext cx="336" cy="288"/>
              </a:xfrm>
              <a:prstGeom prst="ellipse">
                <a:avLst/>
              </a:prstGeom>
              <a:solidFill>
                <a:srgbClr val="FF99CC"/>
              </a:solidFill>
              <a:ln w="9525">
                <a:noFill/>
                <a:miter lim="800000"/>
                <a:headEnd/>
                <a:tailEnd/>
              </a:ln>
              <a:effectLst>
                <a:prstShdw prst="shdw17" dist="17961" dir="2700000">
                  <a:srgbClr val="995C7A"/>
                </a:prstShdw>
              </a:effectLst>
            </p:spPr>
            <p:txBody>
              <a:bodyPr wrap="none" anchor="ctr"/>
              <a:lstStyle/>
              <a:p>
                <a:endParaRPr lang="en-US"/>
              </a:p>
            </p:txBody>
          </p:sp>
          <p:sp>
            <p:nvSpPr>
              <p:cNvPr id="217125" name="Text Box 37"/>
              <p:cNvSpPr txBox="1">
                <a:spLocks noChangeArrowheads="1"/>
              </p:cNvSpPr>
              <p:nvPr/>
            </p:nvSpPr>
            <p:spPr bwMode="auto">
              <a:xfrm>
                <a:off x="2849" y="76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1</a:t>
                </a:r>
              </a:p>
            </p:txBody>
          </p:sp>
        </p:grpSp>
      </p:grpSp>
      <p:grpSp>
        <p:nvGrpSpPr>
          <p:cNvPr id="4" name="Group 64"/>
          <p:cNvGrpSpPr>
            <a:grpSpLocks/>
          </p:cNvGrpSpPr>
          <p:nvPr/>
        </p:nvGrpSpPr>
        <p:grpSpPr bwMode="auto">
          <a:xfrm>
            <a:off x="3639620" y="2775674"/>
            <a:ext cx="533400" cy="457200"/>
            <a:chOff x="1296" y="1680"/>
            <a:chExt cx="336" cy="288"/>
          </a:xfrm>
        </p:grpSpPr>
        <p:sp>
          <p:nvSpPr>
            <p:cNvPr id="20510" name="Oval 41"/>
            <p:cNvSpPr>
              <a:spLocks noChangeArrowheads="1"/>
            </p:cNvSpPr>
            <p:nvPr/>
          </p:nvSpPr>
          <p:spPr bwMode="auto">
            <a:xfrm>
              <a:off x="1296" y="1680"/>
              <a:ext cx="336" cy="288"/>
            </a:xfrm>
            <a:prstGeom prst="ellipse">
              <a:avLst/>
            </a:prstGeom>
            <a:solidFill>
              <a:srgbClr val="0066CC"/>
            </a:solidFill>
            <a:ln w="9525">
              <a:noFill/>
              <a:miter lim="800000"/>
              <a:headEnd/>
              <a:tailEnd/>
            </a:ln>
            <a:effectLst>
              <a:prstShdw prst="shdw17" dist="17961" dir="2700000">
                <a:srgbClr val="003D7A"/>
              </a:prstShdw>
            </a:effectLst>
          </p:spPr>
          <p:txBody>
            <a:bodyPr wrap="none" anchor="ctr"/>
            <a:lstStyle/>
            <a:p>
              <a:endParaRPr lang="en-US"/>
            </a:p>
          </p:txBody>
        </p:sp>
        <p:sp>
          <p:nvSpPr>
            <p:cNvPr id="217130" name="Text Box 42"/>
            <p:cNvSpPr txBox="1">
              <a:spLocks noChangeArrowheads="1"/>
            </p:cNvSpPr>
            <p:nvPr/>
          </p:nvSpPr>
          <p:spPr bwMode="auto">
            <a:xfrm>
              <a:off x="1361"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6</a:t>
              </a:r>
            </a:p>
          </p:txBody>
        </p:sp>
      </p:grpSp>
      <p:grpSp>
        <p:nvGrpSpPr>
          <p:cNvPr id="5" name="Group 63"/>
          <p:cNvGrpSpPr>
            <a:grpSpLocks/>
          </p:cNvGrpSpPr>
          <p:nvPr/>
        </p:nvGrpSpPr>
        <p:grpSpPr bwMode="auto">
          <a:xfrm>
            <a:off x="3639620" y="4833074"/>
            <a:ext cx="533400" cy="457200"/>
            <a:chOff x="1296" y="2976"/>
            <a:chExt cx="336" cy="288"/>
          </a:xfrm>
        </p:grpSpPr>
        <p:sp>
          <p:nvSpPr>
            <p:cNvPr id="217132" name="Oval 44"/>
            <p:cNvSpPr>
              <a:spLocks noChangeArrowheads="1"/>
            </p:cNvSpPr>
            <p:nvPr/>
          </p:nvSpPr>
          <p:spPr bwMode="auto">
            <a:xfrm>
              <a:off x="1296" y="2976"/>
              <a:ext cx="336" cy="288"/>
            </a:xfrm>
            <a:prstGeom prst="ellipse">
              <a:avLst/>
            </a:prstGeom>
            <a:solidFill>
              <a:schemeClr val="accent2"/>
            </a:solidFill>
            <a:ln w="9525">
              <a:noFill/>
              <a:miter lim="800000"/>
              <a:headEnd/>
              <a:tailEnd/>
            </a:ln>
            <a:effectLst>
              <a:prstShdw prst="shdw17" dist="17961" dir="2700000">
                <a:schemeClr val="hlink">
                  <a:gamma/>
                  <a:shade val="60000"/>
                  <a:invGamma/>
                </a:schemeClr>
              </a:prstShdw>
            </a:effectLst>
          </p:spPr>
          <p:txBody>
            <a:bodyPr wrap="none" anchor="ctr"/>
            <a:lstStyle/>
            <a:p>
              <a:pPr>
                <a:defRPr/>
              </a:pPr>
              <a:endParaRPr lang="en-US"/>
            </a:p>
          </p:txBody>
        </p:sp>
        <p:sp>
          <p:nvSpPr>
            <p:cNvPr id="217133" name="Text Box 45"/>
            <p:cNvSpPr txBox="1">
              <a:spLocks noChangeArrowheads="1"/>
            </p:cNvSpPr>
            <p:nvPr/>
          </p:nvSpPr>
          <p:spPr bwMode="auto">
            <a:xfrm>
              <a:off x="1361"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dirty="0"/>
                <a:t>5</a:t>
              </a:r>
            </a:p>
          </p:txBody>
        </p:sp>
      </p:grpSp>
      <p:grpSp>
        <p:nvGrpSpPr>
          <p:cNvPr id="6" name="Group 62"/>
          <p:cNvGrpSpPr>
            <a:grpSpLocks/>
          </p:cNvGrpSpPr>
          <p:nvPr/>
        </p:nvGrpSpPr>
        <p:grpSpPr bwMode="auto">
          <a:xfrm>
            <a:off x="6001820" y="6280874"/>
            <a:ext cx="533400" cy="457200"/>
            <a:chOff x="2784" y="3888"/>
            <a:chExt cx="336" cy="288"/>
          </a:xfrm>
        </p:grpSpPr>
        <p:sp>
          <p:nvSpPr>
            <p:cNvPr id="20506" name="Oval 47"/>
            <p:cNvSpPr>
              <a:spLocks noChangeArrowheads="1"/>
            </p:cNvSpPr>
            <p:nvPr/>
          </p:nvSpPr>
          <p:spPr bwMode="auto">
            <a:xfrm>
              <a:off x="2784" y="3888"/>
              <a:ext cx="336" cy="288"/>
            </a:xfrm>
            <a:prstGeom prst="ellipse">
              <a:avLst/>
            </a:prstGeom>
            <a:solidFill>
              <a:srgbClr val="66FF33"/>
            </a:solidFill>
            <a:ln w="9525">
              <a:noFill/>
              <a:miter lim="800000"/>
              <a:headEnd/>
              <a:tailEnd/>
            </a:ln>
            <a:effectLst>
              <a:prstShdw prst="shdw17" dist="17961" dir="2700000">
                <a:srgbClr val="3D991F"/>
              </a:prstShdw>
            </a:effectLst>
          </p:spPr>
          <p:txBody>
            <a:bodyPr wrap="none" anchor="ctr"/>
            <a:lstStyle/>
            <a:p>
              <a:endParaRPr lang="en-US"/>
            </a:p>
          </p:txBody>
        </p:sp>
        <p:sp>
          <p:nvSpPr>
            <p:cNvPr id="217136" name="Text Box 48"/>
            <p:cNvSpPr txBox="1">
              <a:spLocks noChangeArrowheads="1"/>
            </p:cNvSpPr>
            <p:nvPr/>
          </p:nvSpPr>
          <p:spPr bwMode="auto">
            <a:xfrm>
              <a:off x="2849" y="388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4</a:t>
              </a:r>
            </a:p>
          </p:txBody>
        </p:sp>
      </p:grpSp>
      <p:grpSp>
        <p:nvGrpSpPr>
          <p:cNvPr id="7" name="Group 61"/>
          <p:cNvGrpSpPr>
            <a:grpSpLocks/>
          </p:cNvGrpSpPr>
          <p:nvPr/>
        </p:nvGrpSpPr>
        <p:grpSpPr bwMode="auto">
          <a:xfrm>
            <a:off x="8287820" y="4833074"/>
            <a:ext cx="533400" cy="457200"/>
            <a:chOff x="4224" y="2976"/>
            <a:chExt cx="336" cy="288"/>
          </a:xfrm>
        </p:grpSpPr>
        <p:sp>
          <p:nvSpPr>
            <p:cNvPr id="20504" name="Oval 50"/>
            <p:cNvSpPr>
              <a:spLocks noChangeArrowheads="1"/>
            </p:cNvSpPr>
            <p:nvPr/>
          </p:nvSpPr>
          <p:spPr bwMode="auto">
            <a:xfrm>
              <a:off x="4224" y="2976"/>
              <a:ext cx="336" cy="288"/>
            </a:xfrm>
            <a:prstGeom prst="ellipse">
              <a:avLst/>
            </a:prstGeom>
            <a:solidFill>
              <a:srgbClr val="9966FF"/>
            </a:solidFill>
            <a:ln w="9525">
              <a:noFill/>
              <a:miter lim="800000"/>
              <a:headEnd/>
              <a:tailEnd/>
            </a:ln>
            <a:effectLst>
              <a:prstShdw prst="shdw17" dist="17961" dir="2700000">
                <a:srgbClr val="5C3D99"/>
              </a:prstShdw>
            </a:effectLst>
          </p:spPr>
          <p:txBody>
            <a:bodyPr wrap="none" anchor="ctr"/>
            <a:lstStyle/>
            <a:p>
              <a:endParaRPr lang="en-US"/>
            </a:p>
          </p:txBody>
        </p:sp>
        <p:sp>
          <p:nvSpPr>
            <p:cNvPr id="217139" name="Text Box 51"/>
            <p:cNvSpPr txBox="1">
              <a:spLocks noChangeArrowheads="1"/>
            </p:cNvSpPr>
            <p:nvPr/>
          </p:nvSpPr>
          <p:spPr bwMode="auto">
            <a:xfrm>
              <a:off x="4289"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3</a:t>
              </a:r>
            </a:p>
          </p:txBody>
        </p:sp>
      </p:grpSp>
      <p:grpSp>
        <p:nvGrpSpPr>
          <p:cNvPr id="8" name="Group 60"/>
          <p:cNvGrpSpPr>
            <a:grpSpLocks/>
          </p:cNvGrpSpPr>
          <p:nvPr/>
        </p:nvGrpSpPr>
        <p:grpSpPr bwMode="auto">
          <a:xfrm>
            <a:off x="8287820" y="2775674"/>
            <a:ext cx="533400" cy="457200"/>
            <a:chOff x="4224" y="1680"/>
            <a:chExt cx="336" cy="288"/>
          </a:xfrm>
        </p:grpSpPr>
        <p:sp>
          <p:nvSpPr>
            <p:cNvPr id="20502" name="Oval 53"/>
            <p:cNvSpPr>
              <a:spLocks noChangeArrowheads="1"/>
            </p:cNvSpPr>
            <p:nvPr/>
          </p:nvSpPr>
          <p:spPr bwMode="auto">
            <a:xfrm>
              <a:off x="4224" y="1680"/>
              <a:ext cx="336" cy="288"/>
            </a:xfrm>
            <a:prstGeom prst="ellipse">
              <a:avLst/>
            </a:prstGeom>
            <a:solidFill>
              <a:srgbClr val="FF9966"/>
            </a:solidFill>
            <a:ln w="9525">
              <a:noFill/>
              <a:miter lim="800000"/>
              <a:headEnd/>
              <a:tailEnd/>
            </a:ln>
            <a:effectLst>
              <a:prstShdw prst="shdw17" dist="17961" dir="2700000">
                <a:srgbClr val="995C3D"/>
              </a:prstShdw>
            </a:effectLst>
          </p:spPr>
          <p:txBody>
            <a:bodyPr wrap="none" anchor="ctr"/>
            <a:lstStyle/>
            <a:p>
              <a:endParaRPr lang="en-US"/>
            </a:p>
          </p:txBody>
        </p:sp>
        <p:sp>
          <p:nvSpPr>
            <p:cNvPr id="217142" name="Text Box 54"/>
            <p:cNvSpPr txBox="1">
              <a:spLocks noChangeArrowheads="1"/>
            </p:cNvSpPr>
            <p:nvPr/>
          </p:nvSpPr>
          <p:spPr bwMode="auto">
            <a:xfrm>
              <a:off x="4289"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2</a:t>
              </a:r>
            </a:p>
          </p:txBody>
        </p:sp>
      </p:grpSp>
    </p:spTree>
    <p:extLst>
      <p:ext uri="{BB962C8B-B14F-4D97-AF65-F5344CB8AC3E}">
        <p14:creationId xmlns:p14="http://schemas.microsoft.com/office/powerpoint/2010/main" val="92354516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657600" y="457200"/>
            <a:ext cx="6497638" cy="838200"/>
          </a:xfrm>
        </p:spPr>
        <p:txBody>
          <a:bodyPr>
            <a:normAutofit/>
          </a:bodyPr>
          <a:lstStyle/>
          <a:p>
            <a:pPr eaLnBrk="1" hangingPunct="1"/>
            <a:r>
              <a:rPr lang="en-US" dirty="0">
                <a:solidFill>
                  <a:schemeClr val="tx2"/>
                </a:solidFill>
              </a:rPr>
              <a:t>Analyze &amp; Justify Conclusions</a:t>
            </a:r>
          </a:p>
        </p:txBody>
      </p:sp>
      <p:sp>
        <p:nvSpPr>
          <p:cNvPr id="8" name="Slide Number Placeholder 7"/>
          <p:cNvSpPr>
            <a:spLocks noGrp="1"/>
          </p:cNvSpPr>
          <p:nvPr>
            <p:ph type="sldNum" sz="quarter" idx="12"/>
          </p:nvPr>
        </p:nvSpPr>
        <p:spPr/>
        <p:txBody>
          <a:bodyPr/>
          <a:lstStyle/>
          <a:p>
            <a:fld id="{5E3B7B93-B60F-4194-86A4-088AA9704300}" type="slidenum">
              <a:rPr lang="en-US" smtClean="0"/>
              <a:pPr/>
              <a:t>28</a:t>
            </a:fld>
            <a:endParaRPr lang="en-US"/>
          </a:p>
        </p:txBody>
      </p:sp>
      <p:sp>
        <p:nvSpPr>
          <p:cNvPr id="282628" name="Oval 4"/>
          <p:cNvSpPr>
            <a:spLocks noChangeArrowheads="1"/>
          </p:cNvSpPr>
          <p:nvPr/>
        </p:nvSpPr>
        <p:spPr bwMode="auto">
          <a:xfrm>
            <a:off x="1905000" y="228601"/>
            <a:ext cx="1716088" cy="1470025"/>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endParaRPr lang="en-US"/>
          </a:p>
        </p:txBody>
      </p:sp>
      <p:sp>
        <p:nvSpPr>
          <p:cNvPr id="282629" name="Text Box 5"/>
          <p:cNvSpPr txBox="1">
            <a:spLocks noChangeArrowheads="1"/>
          </p:cNvSpPr>
          <p:nvPr/>
        </p:nvSpPr>
        <p:spPr bwMode="auto">
          <a:xfrm>
            <a:off x="1905000" y="304801"/>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5</a:t>
            </a:r>
          </a:p>
          <a:p>
            <a:pPr algn="ctr">
              <a:defRPr/>
            </a:pPr>
            <a:r>
              <a:rPr lang="en-US" dirty="0"/>
              <a:t>Analyze &amp; Justify Conclusions</a:t>
            </a:r>
          </a:p>
        </p:txBody>
      </p:sp>
      <p:sp>
        <p:nvSpPr>
          <p:cNvPr id="282636" name="Text Box 12"/>
          <p:cNvSpPr txBox="1">
            <a:spLocks noChangeArrowheads="1"/>
          </p:cNvSpPr>
          <p:nvPr/>
        </p:nvSpPr>
        <p:spPr bwMode="auto">
          <a:xfrm>
            <a:off x="3200400" y="2743201"/>
            <a:ext cx="1905000" cy="1200329"/>
          </a:xfrm>
          <a:prstGeom prst="rect">
            <a:avLst/>
          </a:prstGeom>
          <a:solidFill>
            <a:srgbClr val="9966FF"/>
          </a:solidFill>
          <a:ln w="9525">
            <a:noFill/>
            <a:miter lim="800000"/>
            <a:headEnd/>
            <a:tailEnd/>
          </a:ln>
          <a:effectLst>
            <a:outerShdw dist="107763" dir="8100000" algn="ctr" rotWithShape="0">
              <a:srgbClr val="808080">
                <a:alpha val="50000"/>
              </a:srgbClr>
            </a:outerShdw>
          </a:effectLst>
        </p:spPr>
        <p:txBody>
          <a:bodyPr>
            <a:spAutoFit/>
          </a:bodyPr>
          <a:lstStyle/>
          <a:p>
            <a:pPr algn="ctr">
              <a:spcBef>
                <a:spcPct val="50000"/>
              </a:spcBef>
              <a:defRPr/>
            </a:pPr>
            <a:r>
              <a:rPr lang="en-US" sz="2400" dirty="0">
                <a:latin typeface="Calibri" pitchFamily="34" charset="0"/>
              </a:rPr>
              <a:t>Analyze &amp; Synthesize Data</a:t>
            </a:r>
          </a:p>
        </p:txBody>
      </p:sp>
      <p:sp>
        <p:nvSpPr>
          <p:cNvPr id="282638" name="Text Box 14"/>
          <p:cNvSpPr txBox="1">
            <a:spLocks noChangeArrowheads="1"/>
          </p:cNvSpPr>
          <p:nvPr/>
        </p:nvSpPr>
        <p:spPr bwMode="auto">
          <a:xfrm>
            <a:off x="7086600" y="2819163"/>
            <a:ext cx="1981200" cy="954107"/>
          </a:xfrm>
          <a:prstGeom prst="rect">
            <a:avLst/>
          </a:prstGeom>
          <a:solidFill>
            <a:srgbClr val="9966FF"/>
          </a:solidFill>
          <a:ln w="9525">
            <a:noFill/>
            <a:miter lim="800000"/>
            <a:headEnd/>
            <a:tailEnd/>
          </a:ln>
          <a:effectLst>
            <a:outerShdw dist="107763" dir="8100000" algn="ctr" rotWithShape="0">
              <a:srgbClr val="808080">
                <a:alpha val="50000"/>
              </a:srgbClr>
            </a:outerShdw>
          </a:effectLst>
        </p:spPr>
        <p:txBody>
          <a:bodyPr wrap="square">
            <a:spAutoFit/>
          </a:bodyPr>
          <a:lstStyle/>
          <a:p>
            <a:pPr algn="ctr">
              <a:spcBef>
                <a:spcPct val="50000"/>
              </a:spcBef>
              <a:defRPr/>
            </a:pPr>
            <a:r>
              <a:rPr lang="en-US" sz="2800" dirty="0">
                <a:latin typeface="Calibri" pitchFamily="34" charset="0"/>
              </a:rPr>
              <a:t>Interpret Findings</a:t>
            </a:r>
          </a:p>
        </p:txBody>
      </p:sp>
      <p:sp>
        <p:nvSpPr>
          <p:cNvPr id="69639" name="Line 16"/>
          <p:cNvSpPr>
            <a:spLocks noChangeShapeType="1"/>
          </p:cNvSpPr>
          <p:nvPr/>
        </p:nvSpPr>
        <p:spPr bwMode="auto">
          <a:xfrm>
            <a:off x="5486400" y="3429000"/>
            <a:ext cx="1066800" cy="0"/>
          </a:xfrm>
          <a:prstGeom prst="line">
            <a:avLst/>
          </a:prstGeom>
          <a:noFill/>
          <a:ln w="38100">
            <a:solidFill>
              <a:srgbClr val="1E2076"/>
            </a:solidFill>
            <a:miter lim="800000"/>
            <a:headEnd/>
            <a:tailEnd type="triangle" w="med" len="med"/>
          </a:ln>
        </p:spPr>
        <p:txBody>
          <a:bodyPr wrap="none"/>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038600" y="685800"/>
            <a:ext cx="4343400" cy="609600"/>
          </a:xfrm>
        </p:spPr>
        <p:txBody>
          <a:bodyPr>
            <a:normAutofit fontScale="90000"/>
          </a:bodyPr>
          <a:lstStyle/>
          <a:p>
            <a:pPr eaLnBrk="1" hangingPunct="1"/>
            <a:r>
              <a:rPr lang="en-US" dirty="0">
                <a:solidFill>
                  <a:schemeClr val="tx2"/>
                </a:solidFill>
              </a:rPr>
              <a:t>Analyze Data</a:t>
            </a:r>
          </a:p>
        </p:txBody>
      </p:sp>
      <p:sp>
        <p:nvSpPr>
          <p:cNvPr id="78851" name="Rectangle 3"/>
          <p:cNvSpPr>
            <a:spLocks noGrp="1" noChangeArrowheads="1"/>
          </p:cNvSpPr>
          <p:nvPr>
            <p:ph idx="1"/>
          </p:nvPr>
        </p:nvSpPr>
        <p:spPr>
          <a:xfrm>
            <a:off x="2438400" y="1905000"/>
            <a:ext cx="7772400" cy="3657600"/>
          </a:xfrm>
        </p:spPr>
        <p:txBody>
          <a:bodyPr/>
          <a:lstStyle/>
          <a:p>
            <a:pPr eaLnBrk="1" hangingPunct="1">
              <a:spcAft>
                <a:spcPct val="50000"/>
              </a:spcAft>
            </a:pPr>
            <a:r>
              <a:rPr lang="en-US" dirty="0"/>
              <a:t>Break down data by key characteristics (e.g. age, gender, ethnicity, etc.)</a:t>
            </a:r>
          </a:p>
          <a:p>
            <a:pPr eaLnBrk="1" hangingPunct="1">
              <a:spcAft>
                <a:spcPct val="50000"/>
              </a:spcAft>
            </a:pPr>
            <a:r>
              <a:rPr lang="en-US" dirty="0"/>
              <a:t>Compare results by key characteristics</a:t>
            </a:r>
          </a:p>
          <a:p>
            <a:pPr eaLnBrk="1" hangingPunct="1">
              <a:spcAft>
                <a:spcPct val="50000"/>
              </a:spcAft>
            </a:pPr>
            <a:r>
              <a:rPr lang="en-US" dirty="0"/>
              <a:t>Compare data at different points in time</a:t>
            </a:r>
          </a:p>
        </p:txBody>
      </p:sp>
      <p:sp>
        <p:nvSpPr>
          <p:cNvPr id="7" name="Slide Number Placeholder 6"/>
          <p:cNvSpPr>
            <a:spLocks noGrp="1"/>
          </p:cNvSpPr>
          <p:nvPr>
            <p:ph type="sldNum" sz="quarter" idx="12"/>
          </p:nvPr>
        </p:nvSpPr>
        <p:spPr/>
        <p:txBody>
          <a:bodyPr/>
          <a:lstStyle/>
          <a:p>
            <a:fld id="{5E3B7B93-B60F-4194-86A4-088AA9704300}" type="slidenum">
              <a:rPr lang="en-US" smtClean="0"/>
              <a:pPr/>
              <a:t>29</a:t>
            </a:fld>
            <a:endParaRPr lang="en-US"/>
          </a:p>
        </p:txBody>
      </p:sp>
      <p:sp>
        <p:nvSpPr>
          <p:cNvPr id="78852" name="Text Box 5"/>
          <p:cNvSpPr txBox="1">
            <a:spLocks noChangeArrowheads="1"/>
          </p:cNvSpPr>
          <p:nvPr/>
        </p:nvSpPr>
        <p:spPr bwMode="auto">
          <a:xfrm>
            <a:off x="9982200" y="76201"/>
            <a:ext cx="685800" cy="396875"/>
          </a:xfrm>
          <a:prstGeom prst="rect">
            <a:avLst/>
          </a:prstGeom>
          <a:noFill/>
          <a:ln w="9525">
            <a:noFill/>
            <a:miter lim="800000"/>
            <a:headEnd/>
            <a:tailEnd/>
          </a:ln>
        </p:spPr>
        <p:txBody>
          <a:bodyPr>
            <a:spAutoFit/>
          </a:bodyPr>
          <a:lstStyle/>
          <a:p>
            <a:pPr>
              <a:spcBef>
                <a:spcPct val="50000"/>
              </a:spcBef>
            </a:pPr>
            <a:r>
              <a:rPr lang="en-US" sz="2000">
                <a:solidFill>
                  <a:srgbClr val="1E2076"/>
                </a:solidFill>
              </a:rPr>
              <a:t>[37]</a:t>
            </a:r>
          </a:p>
        </p:txBody>
      </p:sp>
      <p:sp>
        <p:nvSpPr>
          <p:cNvPr id="44038" name="Oval 6"/>
          <p:cNvSpPr>
            <a:spLocks noChangeArrowheads="1"/>
          </p:cNvSpPr>
          <p:nvPr/>
        </p:nvSpPr>
        <p:spPr bwMode="auto">
          <a:xfrm>
            <a:off x="1981200" y="228601"/>
            <a:ext cx="1716088" cy="1470025"/>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endParaRPr lang="en-US"/>
          </a:p>
        </p:txBody>
      </p:sp>
      <p:sp>
        <p:nvSpPr>
          <p:cNvPr id="44039" name="Text Box 7"/>
          <p:cNvSpPr txBox="1">
            <a:spLocks noChangeArrowheads="1"/>
          </p:cNvSpPr>
          <p:nvPr/>
        </p:nvSpPr>
        <p:spPr bwMode="auto">
          <a:xfrm>
            <a:off x="1981200" y="304801"/>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5</a:t>
            </a:r>
          </a:p>
          <a:p>
            <a:pPr algn="ctr">
              <a:defRPr/>
            </a:pPr>
            <a:r>
              <a:rPr lang="en-US" dirty="0"/>
              <a:t>Analyze &amp; Justify Conclusions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931043" y="377825"/>
            <a:ext cx="8610600" cy="1143000"/>
          </a:xfrm>
        </p:spPr>
        <p:txBody>
          <a:bodyPr>
            <a:normAutofit fontScale="90000"/>
          </a:bodyPr>
          <a:lstStyle/>
          <a:p>
            <a:pPr eaLnBrk="1" hangingPunct="1"/>
            <a:r>
              <a:rPr lang="en-US" sz="3600" dirty="0"/>
              <a:t>Process Evaluation Vs. Outcome Monitoring</a:t>
            </a:r>
          </a:p>
        </p:txBody>
      </p:sp>
      <p:sp>
        <p:nvSpPr>
          <p:cNvPr id="55299" name="Rectangle 3"/>
          <p:cNvSpPr>
            <a:spLocks noGrp="1" noChangeArrowheads="1"/>
          </p:cNvSpPr>
          <p:nvPr>
            <p:ph idx="1"/>
          </p:nvPr>
        </p:nvSpPr>
        <p:spPr>
          <a:xfrm>
            <a:off x="2362200" y="1371600"/>
            <a:ext cx="8001000" cy="3505200"/>
          </a:xfrm>
        </p:spPr>
        <p:txBody>
          <a:bodyPr/>
          <a:lstStyle/>
          <a:p>
            <a:pPr marL="228600" indent="-228600">
              <a:buNone/>
            </a:pPr>
            <a:r>
              <a:rPr lang="en-US" sz="2600" b="1" dirty="0"/>
              <a:t>Process Evaluation</a:t>
            </a:r>
            <a:r>
              <a:rPr lang="en-US" sz="2600" dirty="0"/>
              <a:t> is defined as an assessment of a program’s conformity to its design, program implementation, and the extent to which it reaches its intended audience   </a:t>
            </a:r>
          </a:p>
          <a:p>
            <a:pPr marL="228600" indent="-228600">
              <a:buNone/>
            </a:pPr>
            <a:endParaRPr lang="en-US" sz="2600" dirty="0"/>
          </a:p>
          <a:p>
            <a:pPr marL="228600" indent="-228600">
              <a:buNone/>
            </a:pPr>
            <a:endParaRPr lang="en-US" sz="2600" dirty="0"/>
          </a:p>
          <a:p>
            <a:pPr marL="228600" indent="-228600">
              <a:buNone/>
            </a:pPr>
            <a:endParaRPr lang="en-US" dirty="0"/>
          </a:p>
        </p:txBody>
      </p:sp>
      <p:sp>
        <p:nvSpPr>
          <p:cNvPr id="7" name="Slide Number Placeholder 6"/>
          <p:cNvSpPr>
            <a:spLocks noGrp="1"/>
          </p:cNvSpPr>
          <p:nvPr>
            <p:ph type="sldNum" sz="quarter" idx="12"/>
          </p:nvPr>
        </p:nvSpPr>
        <p:spPr/>
        <p:txBody>
          <a:bodyPr/>
          <a:lstStyle/>
          <a:p>
            <a:fld id="{5E3B7B93-B60F-4194-86A4-088AA9704300}" type="slidenum">
              <a:rPr lang="en-US" smtClean="0"/>
              <a:pPr/>
              <a:t>3</a:t>
            </a:fld>
            <a:endParaRPr lang="en-US"/>
          </a:p>
        </p:txBody>
      </p:sp>
      <p:sp>
        <p:nvSpPr>
          <p:cNvPr id="55303" name="Rectangle 3"/>
          <p:cNvSpPr>
            <a:spLocks noChangeArrowheads="1"/>
          </p:cNvSpPr>
          <p:nvPr/>
        </p:nvSpPr>
        <p:spPr bwMode="auto">
          <a:xfrm>
            <a:off x="2362200" y="3432243"/>
            <a:ext cx="8001000" cy="2514600"/>
          </a:xfrm>
          <a:prstGeom prst="rect">
            <a:avLst/>
          </a:prstGeom>
          <a:noFill/>
          <a:ln w="9525">
            <a:noFill/>
            <a:miter lim="800000"/>
            <a:headEnd/>
            <a:tailEnd/>
          </a:ln>
        </p:spPr>
        <p:txBody>
          <a:bodyPr/>
          <a:lstStyle/>
          <a:p>
            <a:pPr marL="228600" indent="-228600">
              <a:spcBef>
                <a:spcPct val="20000"/>
              </a:spcBef>
              <a:buClr>
                <a:srgbClr val="1E2076"/>
              </a:buClr>
              <a:buSzPct val="60000"/>
            </a:pPr>
            <a:r>
              <a:rPr lang="en-US" sz="2600" b="1" dirty="0">
                <a:solidFill>
                  <a:schemeClr val="accent5">
                    <a:lumMod val="20000"/>
                    <a:lumOff val="80000"/>
                  </a:schemeClr>
                </a:solidFill>
                <a:latin typeface="Calibri" pitchFamily="34" charset="0"/>
                <a:cs typeface="Times New Roman" pitchFamily="18" charset="0"/>
              </a:rPr>
              <a:t>Outcome Monitoring </a:t>
            </a:r>
            <a:r>
              <a:rPr lang="en-US" sz="2600" dirty="0">
                <a:solidFill>
                  <a:schemeClr val="accent5">
                    <a:lumMod val="20000"/>
                    <a:lumOff val="80000"/>
                  </a:schemeClr>
                </a:solidFill>
                <a:latin typeface="Calibri" pitchFamily="34" charset="0"/>
                <a:cs typeface="Times New Roman" pitchFamily="18" charset="0"/>
              </a:rPr>
              <a:t>refers to efforts to track the progress of clients based upon the outcome measures set forth in the program goals and objectives.  These measurements assess the effects of the program on client outcomes (i.e., knowledge, attitudes, beliefs, behaviors, health status, quality of life, etc.).</a:t>
            </a:r>
            <a:r>
              <a:rPr lang="en-US" sz="2600" dirty="0">
                <a:solidFill>
                  <a:schemeClr val="accent5">
                    <a:lumMod val="20000"/>
                    <a:lumOff val="80000"/>
                  </a:schemeClr>
                </a:solidFill>
                <a:latin typeface="Calibri" pitchFamily="34" charset="0"/>
              </a:rPr>
              <a:t>  </a:t>
            </a:r>
          </a:p>
          <a:p>
            <a:pPr marL="228600" indent="-228600">
              <a:spcBef>
                <a:spcPct val="20000"/>
              </a:spcBef>
              <a:buClr>
                <a:srgbClr val="1E2076"/>
              </a:buClr>
              <a:buSzPct val="60000"/>
            </a:pPr>
            <a:endParaRPr lang="en-US" sz="2600" dirty="0">
              <a:latin typeface="Calibri" pitchFamily="34" charset="0"/>
            </a:endParaRPr>
          </a:p>
          <a:p>
            <a:pPr marL="228600" indent="-228600">
              <a:spcBef>
                <a:spcPct val="20000"/>
              </a:spcBef>
              <a:buClr>
                <a:srgbClr val="1E2076"/>
              </a:buClr>
              <a:buSzPct val="60000"/>
            </a:pPr>
            <a:endParaRPr lang="en-US" sz="2800" dirty="0">
              <a:latin typeface="Calibri" pitchFamily="34"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038600" y="685800"/>
            <a:ext cx="4343400" cy="609600"/>
          </a:xfrm>
        </p:spPr>
        <p:txBody>
          <a:bodyPr>
            <a:normAutofit fontScale="90000"/>
          </a:bodyPr>
          <a:lstStyle/>
          <a:p>
            <a:pPr eaLnBrk="1" hangingPunct="1"/>
            <a:r>
              <a:rPr lang="en-US" dirty="0">
                <a:solidFill>
                  <a:schemeClr val="tx2"/>
                </a:solidFill>
              </a:rPr>
              <a:t>Analyze Data</a:t>
            </a:r>
          </a:p>
        </p:txBody>
      </p:sp>
      <p:sp>
        <p:nvSpPr>
          <p:cNvPr id="78851" name="Rectangle 3"/>
          <p:cNvSpPr>
            <a:spLocks noGrp="1" noChangeArrowheads="1"/>
          </p:cNvSpPr>
          <p:nvPr>
            <p:ph idx="1"/>
          </p:nvPr>
        </p:nvSpPr>
        <p:spPr>
          <a:xfrm>
            <a:off x="2438400" y="1905000"/>
            <a:ext cx="7772400" cy="3657600"/>
          </a:xfrm>
        </p:spPr>
        <p:txBody>
          <a:bodyPr/>
          <a:lstStyle/>
          <a:p>
            <a:pPr marL="0" indent="0" eaLnBrk="1" hangingPunct="1">
              <a:spcAft>
                <a:spcPct val="50000"/>
              </a:spcAft>
              <a:buNone/>
            </a:pPr>
            <a:r>
              <a:rPr lang="en-US" dirty="0"/>
              <a:t>How do I know what data to focus on? There’s so much!</a:t>
            </a:r>
          </a:p>
          <a:p>
            <a:pPr marL="0" indent="0" eaLnBrk="1" hangingPunct="1">
              <a:spcAft>
                <a:spcPct val="50000"/>
              </a:spcAft>
              <a:buNone/>
            </a:pPr>
            <a:endParaRPr lang="en-US" dirty="0"/>
          </a:p>
          <a:p>
            <a:pPr>
              <a:spcAft>
                <a:spcPct val="50000"/>
              </a:spcAft>
            </a:pPr>
            <a:r>
              <a:rPr lang="en-US" dirty="0"/>
              <a:t>Think back to your evaluation design</a:t>
            </a:r>
          </a:p>
          <a:p>
            <a:pPr>
              <a:spcAft>
                <a:spcPct val="50000"/>
              </a:spcAft>
            </a:pPr>
            <a:r>
              <a:rPr lang="en-US" dirty="0"/>
              <a:t>What were your outcomes? What data do you have that supports them?</a:t>
            </a:r>
          </a:p>
          <a:p>
            <a:pPr>
              <a:spcAft>
                <a:spcPct val="50000"/>
              </a:spcAft>
            </a:pPr>
            <a:r>
              <a:rPr lang="en-US" dirty="0"/>
              <a:t>What existing reports and tools are you already creating for funding requirements?</a:t>
            </a:r>
          </a:p>
        </p:txBody>
      </p:sp>
      <p:sp>
        <p:nvSpPr>
          <p:cNvPr id="7" name="Slide Number Placeholder 6"/>
          <p:cNvSpPr>
            <a:spLocks noGrp="1"/>
          </p:cNvSpPr>
          <p:nvPr>
            <p:ph type="sldNum" sz="quarter" idx="12"/>
          </p:nvPr>
        </p:nvSpPr>
        <p:spPr/>
        <p:txBody>
          <a:bodyPr/>
          <a:lstStyle/>
          <a:p>
            <a:fld id="{5E3B7B93-B60F-4194-86A4-088AA9704300}" type="slidenum">
              <a:rPr lang="en-US" smtClean="0"/>
              <a:pPr/>
              <a:t>30</a:t>
            </a:fld>
            <a:endParaRPr lang="en-US"/>
          </a:p>
        </p:txBody>
      </p:sp>
      <p:sp>
        <p:nvSpPr>
          <p:cNvPr id="78852" name="Text Box 5"/>
          <p:cNvSpPr txBox="1">
            <a:spLocks noChangeArrowheads="1"/>
          </p:cNvSpPr>
          <p:nvPr/>
        </p:nvSpPr>
        <p:spPr bwMode="auto">
          <a:xfrm>
            <a:off x="9982200" y="76201"/>
            <a:ext cx="685800" cy="396875"/>
          </a:xfrm>
          <a:prstGeom prst="rect">
            <a:avLst/>
          </a:prstGeom>
          <a:noFill/>
          <a:ln w="9525">
            <a:noFill/>
            <a:miter lim="800000"/>
            <a:headEnd/>
            <a:tailEnd/>
          </a:ln>
        </p:spPr>
        <p:txBody>
          <a:bodyPr>
            <a:spAutoFit/>
          </a:bodyPr>
          <a:lstStyle/>
          <a:p>
            <a:pPr>
              <a:spcBef>
                <a:spcPct val="50000"/>
              </a:spcBef>
            </a:pPr>
            <a:r>
              <a:rPr lang="en-US" sz="2000">
                <a:solidFill>
                  <a:srgbClr val="1E2076"/>
                </a:solidFill>
              </a:rPr>
              <a:t>[37]</a:t>
            </a:r>
          </a:p>
        </p:txBody>
      </p:sp>
      <p:sp>
        <p:nvSpPr>
          <p:cNvPr id="44038" name="Oval 6"/>
          <p:cNvSpPr>
            <a:spLocks noChangeArrowheads="1"/>
          </p:cNvSpPr>
          <p:nvPr/>
        </p:nvSpPr>
        <p:spPr bwMode="auto">
          <a:xfrm>
            <a:off x="1981200" y="228601"/>
            <a:ext cx="1716088" cy="1470025"/>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endParaRPr lang="en-US"/>
          </a:p>
        </p:txBody>
      </p:sp>
      <p:sp>
        <p:nvSpPr>
          <p:cNvPr id="44039" name="Text Box 7"/>
          <p:cNvSpPr txBox="1">
            <a:spLocks noChangeArrowheads="1"/>
          </p:cNvSpPr>
          <p:nvPr/>
        </p:nvSpPr>
        <p:spPr bwMode="auto">
          <a:xfrm>
            <a:off x="1981200" y="304801"/>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5</a:t>
            </a:r>
          </a:p>
          <a:p>
            <a:pPr algn="ctr">
              <a:defRPr/>
            </a:pPr>
            <a:r>
              <a:rPr lang="en-US" dirty="0"/>
              <a:t>Analyze &amp; Justify Conclusions</a:t>
            </a:r>
          </a:p>
        </p:txBody>
      </p:sp>
    </p:spTree>
    <p:extLst>
      <p:ext uri="{BB962C8B-B14F-4D97-AF65-F5344CB8AC3E}">
        <p14:creationId xmlns:p14="http://schemas.microsoft.com/office/powerpoint/2010/main" val="383876568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E3B7B93-B60F-4194-86A4-088AA9704300}" type="slidenum">
              <a:rPr lang="en-US" smtClean="0"/>
              <a:pPr/>
              <a:t>31</a:t>
            </a:fld>
            <a:endParaRPr lang="en-US"/>
          </a:p>
        </p:txBody>
      </p:sp>
      <p:sp>
        <p:nvSpPr>
          <p:cNvPr id="80898" name="Rectangle 2"/>
          <p:cNvSpPr>
            <a:spLocks noGrp="1" noChangeArrowheads="1"/>
          </p:cNvSpPr>
          <p:nvPr>
            <p:ph type="title" idx="4294967295"/>
          </p:nvPr>
        </p:nvSpPr>
        <p:spPr>
          <a:xfrm>
            <a:off x="5562600" y="609600"/>
            <a:ext cx="6629400" cy="609600"/>
          </a:xfrm>
        </p:spPr>
        <p:txBody>
          <a:bodyPr>
            <a:normAutofit fontScale="90000"/>
          </a:bodyPr>
          <a:lstStyle/>
          <a:p>
            <a:pPr eaLnBrk="1" hangingPunct="1"/>
            <a:r>
              <a:rPr lang="en-US" dirty="0">
                <a:solidFill>
                  <a:schemeClr val="tx2"/>
                </a:solidFill>
              </a:rPr>
              <a:t>Tips to Interpreting Findings</a:t>
            </a:r>
          </a:p>
        </p:txBody>
      </p:sp>
      <p:sp>
        <p:nvSpPr>
          <p:cNvPr id="80899" name="Rectangle 3"/>
          <p:cNvSpPr>
            <a:spLocks noGrp="1" noChangeArrowheads="1"/>
          </p:cNvSpPr>
          <p:nvPr>
            <p:ph type="body" idx="4294967295"/>
          </p:nvPr>
        </p:nvSpPr>
        <p:spPr>
          <a:xfrm>
            <a:off x="1600200" y="1725613"/>
            <a:ext cx="7772400" cy="4343400"/>
          </a:xfrm>
        </p:spPr>
        <p:txBody>
          <a:bodyPr>
            <a:normAutofit/>
          </a:bodyPr>
          <a:lstStyle/>
          <a:p>
            <a:pPr eaLnBrk="1" hangingPunct="1">
              <a:lnSpc>
                <a:spcPct val="90000"/>
              </a:lnSpc>
              <a:spcAft>
                <a:spcPct val="50000"/>
              </a:spcAft>
            </a:pPr>
            <a:r>
              <a:rPr lang="en-US" dirty="0"/>
              <a:t>Interpret evaluation results with the goals of your program in mind</a:t>
            </a:r>
          </a:p>
          <a:p>
            <a:pPr eaLnBrk="1" hangingPunct="1">
              <a:lnSpc>
                <a:spcPct val="90000"/>
              </a:lnSpc>
              <a:spcAft>
                <a:spcPct val="50000"/>
              </a:spcAft>
            </a:pPr>
            <a:r>
              <a:rPr lang="en-US" dirty="0"/>
              <a:t>How do your results compare with those of similar programs?</a:t>
            </a:r>
          </a:p>
          <a:p>
            <a:pPr eaLnBrk="1" hangingPunct="1">
              <a:lnSpc>
                <a:spcPct val="90000"/>
              </a:lnSpc>
              <a:spcAft>
                <a:spcPct val="50000"/>
              </a:spcAft>
            </a:pPr>
            <a:r>
              <a:rPr lang="en-US" dirty="0"/>
              <a:t>Have the different data collection methods used to measure your progress shown similar results?</a:t>
            </a:r>
          </a:p>
          <a:p>
            <a:pPr eaLnBrk="1" hangingPunct="1">
              <a:lnSpc>
                <a:spcPct val="90000"/>
              </a:lnSpc>
              <a:spcAft>
                <a:spcPct val="50000"/>
              </a:spcAft>
            </a:pPr>
            <a:r>
              <a:rPr lang="en-US" dirty="0"/>
              <a:t>Are your results similar to what you expected?  If not, why do you think they may be different?</a:t>
            </a:r>
          </a:p>
        </p:txBody>
      </p:sp>
      <p:sp>
        <p:nvSpPr>
          <p:cNvPr id="301061" name="Oval 5"/>
          <p:cNvSpPr>
            <a:spLocks noChangeArrowheads="1"/>
          </p:cNvSpPr>
          <p:nvPr/>
        </p:nvSpPr>
        <p:spPr bwMode="auto">
          <a:xfrm>
            <a:off x="1981200" y="304801"/>
            <a:ext cx="1716088" cy="1470025"/>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endParaRPr lang="en-US"/>
          </a:p>
        </p:txBody>
      </p:sp>
      <p:sp>
        <p:nvSpPr>
          <p:cNvPr id="301062" name="Text Box 6"/>
          <p:cNvSpPr txBox="1">
            <a:spLocks noChangeArrowheads="1"/>
          </p:cNvSpPr>
          <p:nvPr/>
        </p:nvSpPr>
        <p:spPr bwMode="auto">
          <a:xfrm>
            <a:off x="1981200" y="381001"/>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5</a:t>
            </a:r>
          </a:p>
          <a:p>
            <a:pPr algn="ctr">
              <a:defRPr/>
            </a:pPr>
            <a:r>
              <a:rPr lang="en-US" dirty="0"/>
              <a:t>Analyze &amp; Justify Conclusions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733800" y="609600"/>
            <a:ext cx="8153400" cy="1089026"/>
          </a:xfrm>
        </p:spPr>
        <p:txBody>
          <a:bodyPr>
            <a:normAutofit fontScale="90000"/>
          </a:bodyPr>
          <a:lstStyle/>
          <a:p>
            <a:r>
              <a:rPr lang="en-US" dirty="0">
                <a:solidFill>
                  <a:schemeClr val="tx2"/>
                </a:solidFill>
              </a:rPr>
              <a:t>Exercise - </a:t>
            </a:r>
            <a:r>
              <a:rPr lang="en-US" sz="2700" dirty="0"/>
              <a:t>What interpretations can you make about the PDG program from the following charts?</a:t>
            </a:r>
            <a:br>
              <a:rPr lang="en-US" dirty="0"/>
            </a:br>
            <a:endParaRPr lang="en-US" dirty="0">
              <a:solidFill>
                <a:schemeClr val="tx2"/>
              </a:solidFill>
            </a:endParaRPr>
          </a:p>
        </p:txBody>
      </p:sp>
      <p:sp>
        <p:nvSpPr>
          <p:cNvPr id="6" name="Slide Number Placeholder 5"/>
          <p:cNvSpPr>
            <a:spLocks noGrp="1"/>
          </p:cNvSpPr>
          <p:nvPr>
            <p:ph type="sldNum" sz="quarter" idx="12"/>
          </p:nvPr>
        </p:nvSpPr>
        <p:spPr/>
        <p:txBody>
          <a:bodyPr/>
          <a:lstStyle/>
          <a:p>
            <a:fld id="{5E3B7B93-B60F-4194-86A4-088AA9704300}" type="slidenum">
              <a:rPr lang="en-US" smtClean="0"/>
              <a:pPr/>
              <a:t>32</a:t>
            </a:fld>
            <a:endParaRPr lang="en-US"/>
          </a:p>
        </p:txBody>
      </p:sp>
      <p:sp>
        <p:nvSpPr>
          <p:cNvPr id="46086" name="Oval 6"/>
          <p:cNvSpPr>
            <a:spLocks noChangeArrowheads="1"/>
          </p:cNvSpPr>
          <p:nvPr/>
        </p:nvSpPr>
        <p:spPr bwMode="auto">
          <a:xfrm>
            <a:off x="1905000" y="228601"/>
            <a:ext cx="1716088" cy="1470025"/>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endParaRPr lang="en-US"/>
          </a:p>
        </p:txBody>
      </p:sp>
      <p:sp>
        <p:nvSpPr>
          <p:cNvPr id="46087" name="Text Box 7"/>
          <p:cNvSpPr txBox="1">
            <a:spLocks noChangeArrowheads="1"/>
          </p:cNvSpPr>
          <p:nvPr/>
        </p:nvSpPr>
        <p:spPr bwMode="auto">
          <a:xfrm>
            <a:off x="1905000" y="304801"/>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5</a:t>
            </a:r>
          </a:p>
          <a:p>
            <a:pPr algn="ctr">
              <a:defRPr/>
            </a:pPr>
            <a:r>
              <a:rPr lang="en-US" dirty="0"/>
              <a:t>Analyze &amp; Justify Conclusions</a:t>
            </a:r>
          </a:p>
        </p:txBody>
      </p:sp>
      <p:graphicFrame>
        <p:nvGraphicFramePr>
          <p:cNvPr id="4" name="Chart 3">
            <a:extLst>
              <a:ext uri="{FF2B5EF4-FFF2-40B4-BE49-F238E27FC236}">
                <a16:creationId xmlns:a16="http://schemas.microsoft.com/office/drawing/2014/main" id="{AEA6C679-53A3-1BCC-57F8-A8BC6707A248}"/>
              </a:ext>
            </a:extLst>
          </p:cNvPr>
          <p:cNvGraphicFramePr/>
          <p:nvPr>
            <p:extLst>
              <p:ext uri="{D42A27DB-BD31-4B8C-83A1-F6EECF244321}">
                <p14:modId xmlns:p14="http://schemas.microsoft.com/office/powerpoint/2010/main" val="405828797"/>
              </p:ext>
            </p:extLst>
          </p:nvPr>
        </p:nvGraphicFramePr>
        <p:xfrm>
          <a:off x="2514600" y="1471606"/>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733800" y="304802"/>
            <a:ext cx="7772400" cy="1761066"/>
          </a:xfrm>
        </p:spPr>
        <p:txBody>
          <a:bodyPr>
            <a:normAutofit fontScale="90000"/>
          </a:bodyPr>
          <a:lstStyle/>
          <a:p>
            <a:r>
              <a:rPr lang="en-US" dirty="0">
                <a:solidFill>
                  <a:schemeClr val="tx2"/>
                </a:solidFill>
              </a:rPr>
              <a:t>Exercise - </a:t>
            </a:r>
            <a:r>
              <a:rPr lang="en-US" sz="2700" dirty="0"/>
              <a:t>What interpretations can you make about the PDG program from the following charts?</a:t>
            </a:r>
            <a:br>
              <a:rPr lang="en-US" dirty="0"/>
            </a:br>
            <a:endParaRPr lang="en-US" dirty="0">
              <a:solidFill>
                <a:schemeClr val="tx2"/>
              </a:solidFill>
            </a:endParaRPr>
          </a:p>
        </p:txBody>
      </p:sp>
      <p:graphicFrame>
        <p:nvGraphicFramePr>
          <p:cNvPr id="8" name="Content Placeholder 7">
            <a:extLst>
              <a:ext uri="{FF2B5EF4-FFF2-40B4-BE49-F238E27FC236}">
                <a16:creationId xmlns:a16="http://schemas.microsoft.com/office/drawing/2014/main" id="{25EEAF36-269F-D134-743C-1693FB94A553}"/>
              </a:ext>
            </a:extLst>
          </p:cNvPr>
          <p:cNvGraphicFramePr>
            <a:graphicFrameLocks noGrp="1"/>
          </p:cNvGraphicFramePr>
          <p:nvPr>
            <p:ph sz="half" idx="1"/>
            <p:extLst>
              <p:ext uri="{D42A27DB-BD31-4B8C-83A1-F6EECF244321}">
                <p14:modId xmlns:p14="http://schemas.microsoft.com/office/powerpoint/2010/main" val="4074958061"/>
              </p:ext>
            </p:extLst>
          </p:nvPr>
        </p:nvGraphicFramePr>
        <p:xfrm>
          <a:off x="685800" y="2141538"/>
          <a:ext cx="4995863" cy="36496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a:extLst>
              <a:ext uri="{FF2B5EF4-FFF2-40B4-BE49-F238E27FC236}">
                <a16:creationId xmlns:a16="http://schemas.microsoft.com/office/drawing/2014/main" id="{FEFC53FF-5C85-9771-DCF7-4D30A58F4977}"/>
              </a:ext>
            </a:extLst>
          </p:cNvPr>
          <p:cNvGraphicFramePr>
            <a:graphicFrameLocks noGrp="1"/>
          </p:cNvGraphicFramePr>
          <p:nvPr>
            <p:ph sz="half" idx="2"/>
            <p:extLst>
              <p:ext uri="{D42A27DB-BD31-4B8C-83A1-F6EECF244321}">
                <p14:modId xmlns:p14="http://schemas.microsoft.com/office/powerpoint/2010/main" val="3567408493"/>
              </p:ext>
            </p:extLst>
          </p:nvPr>
        </p:nvGraphicFramePr>
        <p:xfrm>
          <a:off x="5821363" y="2141538"/>
          <a:ext cx="4995862" cy="3649662"/>
        </p:xfrm>
        <a:graphic>
          <a:graphicData uri="http://schemas.openxmlformats.org/drawingml/2006/chart">
            <c:chart xmlns:c="http://schemas.openxmlformats.org/drawingml/2006/chart" xmlns:r="http://schemas.openxmlformats.org/officeDocument/2006/relationships" r:id="rId4"/>
          </a:graphicData>
        </a:graphic>
      </p:graphicFrame>
      <p:sp>
        <p:nvSpPr>
          <p:cNvPr id="6" name="Slide Number Placeholder 5"/>
          <p:cNvSpPr>
            <a:spLocks noGrp="1"/>
          </p:cNvSpPr>
          <p:nvPr>
            <p:ph type="sldNum" sz="quarter" idx="12"/>
          </p:nvPr>
        </p:nvSpPr>
        <p:spPr/>
        <p:txBody>
          <a:bodyPr/>
          <a:lstStyle/>
          <a:p>
            <a:fld id="{5E3B7B93-B60F-4194-86A4-088AA9704300}" type="slidenum">
              <a:rPr lang="en-US" smtClean="0"/>
              <a:pPr/>
              <a:t>33</a:t>
            </a:fld>
            <a:endParaRPr lang="en-US"/>
          </a:p>
        </p:txBody>
      </p:sp>
      <p:sp>
        <p:nvSpPr>
          <p:cNvPr id="46086" name="Oval 6"/>
          <p:cNvSpPr>
            <a:spLocks noChangeArrowheads="1"/>
          </p:cNvSpPr>
          <p:nvPr/>
        </p:nvSpPr>
        <p:spPr bwMode="auto">
          <a:xfrm>
            <a:off x="1905000" y="228601"/>
            <a:ext cx="1716088" cy="1470025"/>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endParaRPr lang="en-US"/>
          </a:p>
        </p:txBody>
      </p:sp>
      <p:sp>
        <p:nvSpPr>
          <p:cNvPr id="46087" name="Text Box 7"/>
          <p:cNvSpPr txBox="1">
            <a:spLocks noChangeArrowheads="1"/>
          </p:cNvSpPr>
          <p:nvPr/>
        </p:nvSpPr>
        <p:spPr bwMode="auto">
          <a:xfrm>
            <a:off x="1905000" y="304801"/>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5</a:t>
            </a:r>
          </a:p>
          <a:p>
            <a:pPr algn="ctr">
              <a:defRPr/>
            </a:pPr>
            <a:r>
              <a:rPr lang="en-US" dirty="0"/>
              <a:t>Analyze &amp; Justify Conclusions</a:t>
            </a:r>
          </a:p>
        </p:txBody>
      </p:sp>
    </p:spTree>
    <p:extLst>
      <p:ext uri="{BB962C8B-B14F-4D97-AF65-F5344CB8AC3E}">
        <p14:creationId xmlns:p14="http://schemas.microsoft.com/office/powerpoint/2010/main" val="3465119249"/>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733800" y="609600"/>
            <a:ext cx="8153400" cy="1089026"/>
          </a:xfrm>
        </p:spPr>
        <p:txBody>
          <a:bodyPr>
            <a:normAutofit fontScale="90000"/>
          </a:bodyPr>
          <a:lstStyle/>
          <a:p>
            <a:r>
              <a:rPr lang="en-US" dirty="0">
                <a:solidFill>
                  <a:schemeClr val="tx2"/>
                </a:solidFill>
              </a:rPr>
              <a:t>Exercise - </a:t>
            </a:r>
            <a:r>
              <a:rPr lang="en-US" sz="2700" dirty="0"/>
              <a:t>What interpretations can you make about the PDG program from the following charts?</a:t>
            </a:r>
            <a:br>
              <a:rPr lang="en-US" dirty="0"/>
            </a:br>
            <a:endParaRPr lang="en-US" dirty="0">
              <a:solidFill>
                <a:schemeClr val="tx2"/>
              </a:solidFill>
            </a:endParaRPr>
          </a:p>
        </p:txBody>
      </p:sp>
      <p:sp>
        <p:nvSpPr>
          <p:cNvPr id="6" name="Slide Number Placeholder 5"/>
          <p:cNvSpPr>
            <a:spLocks noGrp="1"/>
          </p:cNvSpPr>
          <p:nvPr>
            <p:ph type="sldNum" sz="quarter" idx="12"/>
          </p:nvPr>
        </p:nvSpPr>
        <p:spPr/>
        <p:txBody>
          <a:bodyPr/>
          <a:lstStyle/>
          <a:p>
            <a:fld id="{5E3B7B93-B60F-4194-86A4-088AA9704300}" type="slidenum">
              <a:rPr lang="en-US" smtClean="0"/>
              <a:pPr/>
              <a:t>34</a:t>
            </a:fld>
            <a:endParaRPr lang="en-US"/>
          </a:p>
        </p:txBody>
      </p:sp>
      <p:sp>
        <p:nvSpPr>
          <p:cNvPr id="46086" name="Oval 6"/>
          <p:cNvSpPr>
            <a:spLocks noChangeArrowheads="1"/>
          </p:cNvSpPr>
          <p:nvPr/>
        </p:nvSpPr>
        <p:spPr bwMode="auto">
          <a:xfrm>
            <a:off x="1905000" y="228601"/>
            <a:ext cx="1716088" cy="1470025"/>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endParaRPr lang="en-US"/>
          </a:p>
        </p:txBody>
      </p:sp>
      <p:sp>
        <p:nvSpPr>
          <p:cNvPr id="46087" name="Text Box 7"/>
          <p:cNvSpPr txBox="1">
            <a:spLocks noChangeArrowheads="1"/>
          </p:cNvSpPr>
          <p:nvPr/>
        </p:nvSpPr>
        <p:spPr bwMode="auto">
          <a:xfrm>
            <a:off x="1905000" y="304801"/>
            <a:ext cx="1676400" cy="11906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5</a:t>
            </a:r>
          </a:p>
          <a:p>
            <a:pPr algn="ctr">
              <a:defRPr/>
            </a:pPr>
            <a:r>
              <a:rPr lang="en-US" dirty="0"/>
              <a:t>Analyze &amp; Justify Conclusions</a:t>
            </a:r>
          </a:p>
        </p:txBody>
      </p:sp>
      <p:graphicFrame>
        <p:nvGraphicFramePr>
          <p:cNvPr id="9" name="Chart 8">
            <a:extLst>
              <a:ext uri="{FF2B5EF4-FFF2-40B4-BE49-F238E27FC236}">
                <a16:creationId xmlns:a16="http://schemas.microsoft.com/office/drawing/2014/main" id="{9BE78B19-CAC8-A4EA-20A0-93ADC0057CD0}"/>
              </a:ext>
            </a:extLst>
          </p:cNvPr>
          <p:cNvGraphicFramePr/>
          <p:nvPr>
            <p:extLst>
              <p:ext uri="{D42A27DB-BD31-4B8C-83A1-F6EECF244321}">
                <p14:modId xmlns:p14="http://schemas.microsoft.com/office/powerpoint/2010/main" val="3982150069"/>
              </p:ext>
            </p:extLst>
          </p:nvPr>
        </p:nvGraphicFramePr>
        <p:xfrm>
          <a:off x="2032000" y="1774826"/>
          <a:ext cx="9017000" cy="47783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53449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362200" y="304800"/>
            <a:ext cx="9525000" cy="838200"/>
          </a:xfrm>
        </p:spPr>
        <p:txBody>
          <a:bodyPr>
            <a:normAutofit fontScale="90000"/>
          </a:bodyPr>
          <a:lstStyle/>
          <a:p>
            <a:pPr eaLnBrk="1" hangingPunct="1"/>
            <a:r>
              <a:rPr lang="en-US" dirty="0">
                <a:solidFill>
                  <a:schemeClr val="tx2"/>
                </a:solidFill>
              </a:rPr>
              <a:t>Program Evaluation </a:t>
            </a:r>
            <a:br>
              <a:rPr lang="en-US" dirty="0">
                <a:solidFill>
                  <a:schemeClr val="tx2"/>
                </a:solidFill>
              </a:rPr>
            </a:br>
            <a:r>
              <a:rPr lang="en-US" dirty="0">
                <a:solidFill>
                  <a:schemeClr val="tx2"/>
                </a:solidFill>
              </a:rPr>
              <a:t>Framework</a:t>
            </a:r>
          </a:p>
        </p:txBody>
      </p:sp>
      <p:sp>
        <p:nvSpPr>
          <p:cNvPr id="217091" name="Oval 3"/>
          <p:cNvSpPr>
            <a:spLocks noChangeArrowheads="1"/>
          </p:cNvSpPr>
          <p:nvPr/>
        </p:nvSpPr>
        <p:spPr bwMode="auto">
          <a:xfrm>
            <a:off x="3411020" y="1327874"/>
            <a:ext cx="5638800" cy="5410200"/>
          </a:xfrm>
          <a:prstGeom prst="ellipse">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lgn="ctr">
              <a:defRPr/>
            </a:pPr>
            <a:endParaRPr lang="en-US"/>
          </a:p>
        </p:txBody>
      </p:sp>
      <p:sp>
        <p:nvSpPr>
          <p:cNvPr id="217093" name="Text Box 5"/>
          <p:cNvSpPr txBox="1">
            <a:spLocks noChangeArrowheads="1"/>
          </p:cNvSpPr>
          <p:nvPr/>
        </p:nvSpPr>
        <p:spPr bwMode="auto">
          <a:xfrm>
            <a:off x="3868221" y="457272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Analyze &amp; justify conclusions</a:t>
            </a:r>
          </a:p>
        </p:txBody>
      </p:sp>
      <p:sp>
        <p:nvSpPr>
          <p:cNvPr id="217094" name="Text Box 6"/>
          <p:cNvSpPr txBox="1">
            <a:spLocks noChangeArrowheads="1"/>
          </p:cNvSpPr>
          <p:nvPr/>
        </p:nvSpPr>
        <p:spPr bwMode="auto">
          <a:xfrm>
            <a:off x="6763820" y="4375874"/>
            <a:ext cx="19050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Focus the evaluation </a:t>
            </a:r>
            <a:br>
              <a:rPr lang="en-US">
                <a:latin typeface="Calibri" pitchFamily="34" charset="0"/>
              </a:rPr>
            </a:br>
            <a:r>
              <a:rPr lang="en-US">
                <a:latin typeface="Calibri" pitchFamily="34" charset="0"/>
              </a:rPr>
              <a:t>design</a:t>
            </a:r>
          </a:p>
        </p:txBody>
      </p:sp>
      <p:sp>
        <p:nvSpPr>
          <p:cNvPr id="217095" name="Text Box 7"/>
          <p:cNvSpPr txBox="1">
            <a:spLocks noChangeArrowheads="1"/>
          </p:cNvSpPr>
          <p:nvPr/>
        </p:nvSpPr>
        <p:spPr bwMode="auto">
          <a:xfrm>
            <a:off x="6763821" y="28518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Describe</a:t>
            </a:r>
            <a:br>
              <a:rPr lang="en-US">
                <a:latin typeface="Calibri" pitchFamily="34" charset="0"/>
              </a:rPr>
            </a:br>
            <a:r>
              <a:rPr lang="en-US">
                <a:latin typeface="Calibri" pitchFamily="34" charset="0"/>
              </a:rPr>
              <a:t>the program</a:t>
            </a:r>
          </a:p>
        </p:txBody>
      </p:sp>
      <p:sp>
        <p:nvSpPr>
          <p:cNvPr id="217096" name="Text Box 8"/>
          <p:cNvSpPr txBox="1">
            <a:spLocks noChangeArrowheads="1"/>
          </p:cNvSpPr>
          <p:nvPr/>
        </p:nvSpPr>
        <p:spPr bwMode="auto">
          <a:xfrm>
            <a:off x="5239821" y="55950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Collect credible evidence</a:t>
            </a:r>
          </a:p>
        </p:txBody>
      </p:sp>
      <p:sp>
        <p:nvSpPr>
          <p:cNvPr id="217097" name="Text Box 9"/>
          <p:cNvSpPr txBox="1">
            <a:spLocks noChangeArrowheads="1"/>
          </p:cNvSpPr>
          <p:nvPr/>
        </p:nvSpPr>
        <p:spPr bwMode="auto">
          <a:xfrm>
            <a:off x="3944420" y="2699474"/>
            <a:ext cx="17526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dirty="0">
                <a:latin typeface="Calibri" pitchFamily="34" charset="0"/>
              </a:rPr>
              <a:t>Ensure use &amp; share lessons learned</a:t>
            </a:r>
          </a:p>
        </p:txBody>
      </p:sp>
      <p:sp>
        <p:nvSpPr>
          <p:cNvPr id="217098" name="AutoShape 10"/>
          <p:cNvSpPr>
            <a:spLocks noChangeArrowheads="1"/>
          </p:cNvSpPr>
          <p:nvPr/>
        </p:nvSpPr>
        <p:spPr bwMode="auto">
          <a:xfrm rot="2236690">
            <a:off x="7068620" y="2089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099" name="AutoShape 11"/>
          <p:cNvSpPr>
            <a:spLocks noChangeArrowheads="1"/>
          </p:cNvSpPr>
          <p:nvPr/>
        </p:nvSpPr>
        <p:spPr bwMode="auto">
          <a:xfrm rot="-2209901">
            <a:off x="4706420" y="20136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0" name="AutoShape 12"/>
          <p:cNvSpPr>
            <a:spLocks noChangeArrowheads="1"/>
          </p:cNvSpPr>
          <p:nvPr/>
        </p:nvSpPr>
        <p:spPr bwMode="auto">
          <a:xfrm rot="8076274">
            <a:off x="7140852" y="5522843"/>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1" name="AutoShape 13"/>
          <p:cNvSpPr>
            <a:spLocks noChangeArrowheads="1"/>
          </p:cNvSpPr>
          <p:nvPr/>
        </p:nvSpPr>
        <p:spPr bwMode="auto">
          <a:xfrm rot="5400000">
            <a:off x="78298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2" name="AutoShape 14"/>
          <p:cNvSpPr>
            <a:spLocks noChangeArrowheads="1"/>
          </p:cNvSpPr>
          <p:nvPr/>
        </p:nvSpPr>
        <p:spPr bwMode="auto">
          <a:xfrm rot="16200000">
            <a:off x="38674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3" name="AutoShape 15"/>
          <p:cNvSpPr>
            <a:spLocks noChangeArrowheads="1"/>
          </p:cNvSpPr>
          <p:nvPr/>
        </p:nvSpPr>
        <p:spPr bwMode="auto">
          <a:xfrm rot="13036690">
            <a:off x="4554020" y="5518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grpSp>
        <p:nvGrpSpPr>
          <p:cNvPr id="2" name="Group 65"/>
          <p:cNvGrpSpPr>
            <a:grpSpLocks/>
          </p:cNvGrpSpPr>
          <p:nvPr/>
        </p:nvGrpSpPr>
        <p:grpSpPr bwMode="auto">
          <a:xfrm>
            <a:off x="5239821" y="1327874"/>
            <a:ext cx="2035175" cy="1022350"/>
            <a:chOff x="2304" y="768"/>
            <a:chExt cx="1282" cy="644"/>
          </a:xfrm>
        </p:grpSpPr>
        <p:sp>
          <p:nvSpPr>
            <p:cNvPr id="217092" name="Text Box 4"/>
            <p:cNvSpPr txBox="1">
              <a:spLocks noChangeArrowheads="1"/>
            </p:cNvSpPr>
            <p:nvPr/>
          </p:nvSpPr>
          <p:spPr bwMode="auto">
            <a:xfrm>
              <a:off x="2304" y="1008"/>
              <a:ext cx="1282" cy="404"/>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Engage stakeholders</a:t>
              </a:r>
            </a:p>
          </p:txBody>
        </p:sp>
        <p:grpSp>
          <p:nvGrpSpPr>
            <p:cNvPr id="3" name="Group 59"/>
            <p:cNvGrpSpPr>
              <a:grpSpLocks/>
            </p:cNvGrpSpPr>
            <p:nvPr/>
          </p:nvGrpSpPr>
          <p:grpSpPr bwMode="auto">
            <a:xfrm>
              <a:off x="2784" y="768"/>
              <a:ext cx="336" cy="288"/>
              <a:chOff x="2784" y="768"/>
              <a:chExt cx="336" cy="288"/>
            </a:xfrm>
          </p:grpSpPr>
          <p:sp>
            <p:nvSpPr>
              <p:cNvPr id="20514" name="Oval 38"/>
              <p:cNvSpPr>
                <a:spLocks noChangeArrowheads="1"/>
              </p:cNvSpPr>
              <p:nvPr/>
            </p:nvSpPr>
            <p:spPr bwMode="auto">
              <a:xfrm>
                <a:off x="2784" y="768"/>
                <a:ext cx="336" cy="288"/>
              </a:xfrm>
              <a:prstGeom prst="ellipse">
                <a:avLst/>
              </a:prstGeom>
              <a:solidFill>
                <a:srgbClr val="FF99CC"/>
              </a:solidFill>
              <a:ln w="9525">
                <a:noFill/>
                <a:miter lim="800000"/>
                <a:headEnd/>
                <a:tailEnd/>
              </a:ln>
              <a:effectLst>
                <a:prstShdw prst="shdw17" dist="17961" dir="2700000">
                  <a:srgbClr val="995C7A"/>
                </a:prstShdw>
              </a:effectLst>
            </p:spPr>
            <p:txBody>
              <a:bodyPr wrap="none" anchor="ctr"/>
              <a:lstStyle/>
              <a:p>
                <a:endParaRPr lang="en-US"/>
              </a:p>
            </p:txBody>
          </p:sp>
          <p:sp>
            <p:nvSpPr>
              <p:cNvPr id="217125" name="Text Box 37"/>
              <p:cNvSpPr txBox="1">
                <a:spLocks noChangeArrowheads="1"/>
              </p:cNvSpPr>
              <p:nvPr/>
            </p:nvSpPr>
            <p:spPr bwMode="auto">
              <a:xfrm>
                <a:off x="2849" y="76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1</a:t>
                </a:r>
              </a:p>
            </p:txBody>
          </p:sp>
        </p:grpSp>
      </p:grpSp>
      <p:grpSp>
        <p:nvGrpSpPr>
          <p:cNvPr id="4" name="Group 64"/>
          <p:cNvGrpSpPr>
            <a:grpSpLocks/>
          </p:cNvGrpSpPr>
          <p:nvPr/>
        </p:nvGrpSpPr>
        <p:grpSpPr bwMode="auto">
          <a:xfrm>
            <a:off x="3639620" y="2775674"/>
            <a:ext cx="533400" cy="457200"/>
            <a:chOff x="1296" y="1680"/>
            <a:chExt cx="336" cy="288"/>
          </a:xfrm>
        </p:grpSpPr>
        <p:sp>
          <p:nvSpPr>
            <p:cNvPr id="20510" name="Oval 41"/>
            <p:cNvSpPr>
              <a:spLocks noChangeArrowheads="1"/>
            </p:cNvSpPr>
            <p:nvPr/>
          </p:nvSpPr>
          <p:spPr bwMode="auto">
            <a:xfrm>
              <a:off x="1296" y="1680"/>
              <a:ext cx="336" cy="288"/>
            </a:xfrm>
            <a:prstGeom prst="ellipse">
              <a:avLst/>
            </a:prstGeom>
            <a:solidFill>
              <a:srgbClr val="0066CC"/>
            </a:solidFill>
            <a:ln w="9525">
              <a:noFill/>
              <a:miter lim="800000"/>
              <a:headEnd/>
              <a:tailEnd/>
            </a:ln>
            <a:effectLst>
              <a:prstShdw prst="shdw17" dist="17961" dir="2700000">
                <a:srgbClr val="003D7A"/>
              </a:prstShdw>
            </a:effectLst>
          </p:spPr>
          <p:txBody>
            <a:bodyPr wrap="none" anchor="ctr"/>
            <a:lstStyle/>
            <a:p>
              <a:endParaRPr lang="en-US"/>
            </a:p>
          </p:txBody>
        </p:sp>
        <p:sp>
          <p:nvSpPr>
            <p:cNvPr id="217130" name="Text Box 42"/>
            <p:cNvSpPr txBox="1">
              <a:spLocks noChangeArrowheads="1"/>
            </p:cNvSpPr>
            <p:nvPr/>
          </p:nvSpPr>
          <p:spPr bwMode="auto">
            <a:xfrm>
              <a:off x="1361"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6</a:t>
              </a:r>
            </a:p>
          </p:txBody>
        </p:sp>
      </p:grpSp>
      <p:grpSp>
        <p:nvGrpSpPr>
          <p:cNvPr id="5" name="Group 63"/>
          <p:cNvGrpSpPr>
            <a:grpSpLocks/>
          </p:cNvGrpSpPr>
          <p:nvPr/>
        </p:nvGrpSpPr>
        <p:grpSpPr bwMode="auto">
          <a:xfrm>
            <a:off x="3639620" y="4833074"/>
            <a:ext cx="533400" cy="457200"/>
            <a:chOff x="1296" y="2976"/>
            <a:chExt cx="336" cy="288"/>
          </a:xfrm>
        </p:grpSpPr>
        <p:sp>
          <p:nvSpPr>
            <p:cNvPr id="217132" name="Oval 44"/>
            <p:cNvSpPr>
              <a:spLocks noChangeArrowheads="1"/>
            </p:cNvSpPr>
            <p:nvPr/>
          </p:nvSpPr>
          <p:spPr bwMode="auto">
            <a:xfrm>
              <a:off x="1296" y="2976"/>
              <a:ext cx="336" cy="288"/>
            </a:xfrm>
            <a:prstGeom prst="ellipse">
              <a:avLst/>
            </a:prstGeom>
            <a:solidFill>
              <a:schemeClr val="accent2"/>
            </a:solidFill>
            <a:ln w="9525">
              <a:noFill/>
              <a:miter lim="800000"/>
              <a:headEnd/>
              <a:tailEnd/>
            </a:ln>
            <a:effectLst>
              <a:prstShdw prst="shdw17" dist="17961" dir="2700000">
                <a:schemeClr val="hlink">
                  <a:gamma/>
                  <a:shade val="60000"/>
                  <a:invGamma/>
                </a:schemeClr>
              </a:prstShdw>
            </a:effectLst>
          </p:spPr>
          <p:txBody>
            <a:bodyPr wrap="none" anchor="ctr"/>
            <a:lstStyle/>
            <a:p>
              <a:pPr>
                <a:defRPr/>
              </a:pPr>
              <a:endParaRPr lang="en-US"/>
            </a:p>
          </p:txBody>
        </p:sp>
        <p:sp>
          <p:nvSpPr>
            <p:cNvPr id="217133" name="Text Box 45"/>
            <p:cNvSpPr txBox="1">
              <a:spLocks noChangeArrowheads="1"/>
            </p:cNvSpPr>
            <p:nvPr/>
          </p:nvSpPr>
          <p:spPr bwMode="auto">
            <a:xfrm>
              <a:off x="1361"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dirty="0"/>
                <a:t>5</a:t>
              </a:r>
            </a:p>
          </p:txBody>
        </p:sp>
      </p:grpSp>
      <p:grpSp>
        <p:nvGrpSpPr>
          <p:cNvPr id="6" name="Group 62"/>
          <p:cNvGrpSpPr>
            <a:grpSpLocks/>
          </p:cNvGrpSpPr>
          <p:nvPr/>
        </p:nvGrpSpPr>
        <p:grpSpPr bwMode="auto">
          <a:xfrm>
            <a:off x="6001820" y="6280874"/>
            <a:ext cx="533400" cy="457200"/>
            <a:chOff x="2784" y="3888"/>
            <a:chExt cx="336" cy="288"/>
          </a:xfrm>
        </p:grpSpPr>
        <p:sp>
          <p:nvSpPr>
            <p:cNvPr id="20506" name="Oval 47"/>
            <p:cNvSpPr>
              <a:spLocks noChangeArrowheads="1"/>
            </p:cNvSpPr>
            <p:nvPr/>
          </p:nvSpPr>
          <p:spPr bwMode="auto">
            <a:xfrm>
              <a:off x="2784" y="3888"/>
              <a:ext cx="336" cy="288"/>
            </a:xfrm>
            <a:prstGeom prst="ellipse">
              <a:avLst/>
            </a:prstGeom>
            <a:solidFill>
              <a:srgbClr val="66FF33"/>
            </a:solidFill>
            <a:ln w="9525">
              <a:noFill/>
              <a:miter lim="800000"/>
              <a:headEnd/>
              <a:tailEnd/>
            </a:ln>
            <a:effectLst>
              <a:prstShdw prst="shdw17" dist="17961" dir="2700000">
                <a:srgbClr val="3D991F"/>
              </a:prstShdw>
            </a:effectLst>
          </p:spPr>
          <p:txBody>
            <a:bodyPr wrap="none" anchor="ctr"/>
            <a:lstStyle/>
            <a:p>
              <a:endParaRPr lang="en-US"/>
            </a:p>
          </p:txBody>
        </p:sp>
        <p:sp>
          <p:nvSpPr>
            <p:cNvPr id="217136" name="Text Box 48"/>
            <p:cNvSpPr txBox="1">
              <a:spLocks noChangeArrowheads="1"/>
            </p:cNvSpPr>
            <p:nvPr/>
          </p:nvSpPr>
          <p:spPr bwMode="auto">
            <a:xfrm>
              <a:off x="2849" y="388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4</a:t>
              </a:r>
            </a:p>
          </p:txBody>
        </p:sp>
      </p:grpSp>
      <p:grpSp>
        <p:nvGrpSpPr>
          <p:cNvPr id="7" name="Group 61"/>
          <p:cNvGrpSpPr>
            <a:grpSpLocks/>
          </p:cNvGrpSpPr>
          <p:nvPr/>
        </p:nvGrpSpPr>
        <p:grpSpPr bwMode="auto">
          <a:xfrm>
            <a:off x="8287820" y="4833074"/>
            <a:ext cx="533400" cy="457200"/>
            <a:chOff x="4224" y="2976"/>
            <a:chExt cx="336" cy="288"/>
          </a:xfrm>
        </p:grpSpPr>
        <p:sp>
          <p:nvSpPr>
            <p:cNvPr id="20504" name="Oval 50"/>
            <p:cNvSpPr>
              <a:spLocks noChangeArrowheads="1"/>
            </p:cNvSpPr>
            <p:nvPr/>
          </p:nvSpPr>
          <p:spPr bwMode="auto">
            <a:xfrm>
              <a:off x="4224" y="2976"/>
              <a:ext cx="336" cy="288"/>
            </a:xfrm>
            <a:prstGeom prst="ellipse">
              <a:avLst/>
            </a:prstGeom>
            <a:solidFill>
              <a:srgbClr val="9966FF"/>
            </a:solidFill>
            <a:ln w="9525">
              <a:noFill/>
              <a:miter lim="800000"/>
              <a:headEnd/>
              <a:tailEnd/>
            </a:ln>
            <a:effectLst>
              <a:prstShdw prst="shdw17" dist="17961" dir="2700000">
                <a:srgbClr val="5C3D99"/>
              </a:prstShdw>
            </a:effectLst>
          </p:spPr>
          <p:txBody>
            <a:bodyPr wrap="none" anchor="ctr"/>
            <a:lstStyle/>
            <a:p>
              <a:endParaRPr lang="en-US"/>
            </a:p>
          </p:txBody>
        </p:sp>
        <p:sp>
          <p:nvSpPr>
            <p:cNvPr id="217139" name="Text Box 51"/>
            <p:cNvSpPr txBox="1">
              <a:spLocks noChangeArrowheads="1"/>
            </p:cNvSpPr>
            <p:nvPr/>
          </p:nvSpPr>
          <p:spPr bwMode="auto">
            <a:xfrm>
              <a:off x="4289"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3</a:t>
              </a:r>
            </a:p>
          </p:txBody>
        </p:sp>
      </p:grpSp>
      <p:grpSp>
        <p:nvGrpSpPr>
          <p:cNvPr id="8" name="Group 60"/>
          <p:cNvGrpSpPr>
            <a:grpSpLocks/>
          </p:cNvGrpSpPr>
          <p:nvPr/>
        </p:nvGrpSpPr>
        <p:grpSpPr bwMode="auto">
          <a:xfrm>
            <a:off x="8287820" y="2775674"/>
            <a:ext cx="533400" cy="457200"/>
            <a:chOff x="4224" y="1680"/>
            <a:chExt cx="336" cy="288"/>
          </a:xfrm>
        </p:grpSpPr>
        <p:sp>
          <p:nvSpPr>
            <p:cNvPr id="20502" name="Oval 53"/>
            <p:cNvSpPr>
              <a:spLocks noChangeArrowheads="1"/>
            </p:cNvSpPr>
            <p:nvPr/>
          </p:nvSpPr>
          <p:spPr bwMode="auto">
            <a:xfrm>
              <a:off x="4224" y="1680"/>
              <a:ext cx="336" cy="288"/>
            </a:xfrm>
            <a:prstGeom prst="ellipse">
              <a:avLst/>
            </a:prstGeom>
            <a:solidFill>
              <a:srgbClr val="FF9966"/>
            </a:solidFill>
            <a:ln w="9525">
              <a:noFill/>
              <a:miter lim="800000"/>
              <a:headEnd/>
              <a:tailEnd/>
            </a:ln>
            <a:effectLst>
              <a:prstShdw prst="shdw17" dist="17961" dir="2700000">
                <a:srgbClr val="995C3D"/>
              </a:prstShdw>
            </a:effectLst>
          </p:spPr>
          <p:txBody>
            <a:bodyPr wrap="none" anchor="ctr"/>
            <a:lstStyle/>
            <a:p>
              <a:endParaRPr lang="en-US"/>
            </a:p>
          </p:txBody>
        </p:sp>
        <p:sp>
          <p:nvSpPr>
            <p:cNvPr id="217142" name="Text Box 54"/>
            <p:cNvSpPr txBox="1">
              <a:spLocks noChangeArrowheads="1"/>
            </p:cNvSpPr>
            <p:nvPr/>
          </p:nvSpPr>
          <p:spPr bwMode="auto">
            <a:xfrm>
              <a:off x="4289"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2</a:t>
              </a:r>
            </a:p>
          </p:txBody>
        </p:sp>
      </p:grpSp>
    </p:spTree>
    <p:extLst>
      <p:ext uri="{BB962C8B-B14F-4D97-AF65-F5344CB8AC3E}">
        <p14:creationId xmlns:p14="http://schemas.microsoft.com/office/powerpoint/2010/main" val="376363113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4"/>
          <p:cNvSpPr>
            <a:spLocks noGrp="1" noChangeArrowheads="1"/>
          </p:cNvSpPr>
          <p:nvPr>
            <p:ph type="title"/>
          </p:nvPr>
        </p:nvSpPr>
        <p:spPr>
          <a:xfrm>
            <a:off x="3581400" y="533400"/>
            <a:ext cx="7086600" cy="838200"/>
          </a:xfrm>
          <a:noFill/>
        </p:spPr>
        <p:txBody>
          <a:bodyPr>
            <a:normAutofit/>
          </a:bodyPr>
          <a:lstStyle/>
          <a:p>
            <a:pPr eaLnBrk="1" hangingPunct="1"/>
            <a:r>
              <a:rPr lang="en-US" sz="3200" dirty="0"/>
              <a:t>Ensure Use &amp; Share Lessons Learned</a:t>
            </a:r>
          </a:p>
        </p:txBody>
      </p:sp>
      <p:sp>
        <p:nvSpPr>
          <p:cNvPr id="88067" name="Rectangle 3"/>
          <p:cNvSpPr>
            <a:spLocks noGrp="1" noChangeArrowheads="1"/>
          </p:cNvSpPr>
          <p:nvPr>
            <p:ph idx="1"/>
          </p:nvPr>
        </p:nvSpPr>
        <p:spPr>
          <a:xfrm>
            <a:off x="2362200" y="1828800"/>
            <a:ext cx="8001000" cy="4648200"/>
          </a:xfrm>
        </p:spPr>
        <p:txBody>
          <a:bodyPr>
            <a:normAutofit/>
          </a:bodyPr>
          <a:lstStyle/>
          <a:p>
            <a:pPr eaLnBrk="1" hangingPunct="1">
              <a:lnSpc>
                <a:spcPct val="80000"/>
              </a:lnSpc>
              <a:buFont typeface="Wingdings" pitchFamily="2" charset="2"/>
              <a:buNone/>
            </a:pPr>
            <a:r>
              <a:rPr lang="en-US" sz="2400" b="1" dirty="0"/>
              <a:t>Making recommendations</a:t>
            </a:r>
            <a:r>
              <a:rPr lang="en-US" sz="2400" dirty="0"/>
              <a:t> are actions to consider as a result of an evaluation</a:t>
            </a:r>
          </a:p>
          <a:p>
            <a:pPr eaLnBrk="1" hangingPunct="1">
              <a:lnSpc>
                <a:spcPct val="80000"/>
              </a:lnSpc>
              <a:buFont typeface="Wingdings" pitchFamily="2" charset="2"/>
              <a:buNone/>
            </a:pPr>
            <a:r>
              <a:rPr lang="en-US" sz="2400" b="1" dirty="0"/>
              <a:t>Preparation</a:t>
            </a:r>
            <a:r>
              <a:rPr lang="en-US" sz="2400" dirty="0"/>
              <a:t> refers to the steps taken to get ready to eventually use the evaluation findings</a:t>
            </a:r>
          </a:p>
          <a:p>
            <a:pPr eaLnBrk="1" hangingPunct="1">
              <a:lnSpc>
                <a:spcPct val="80000"/>
              </a:lnSpc>
              <a:buFont typeface="Wingdings" pitchFamily="2" charset="2"/>
              <a:buNone/>
            </a:pPr>
            <a:r>
              <a:rPr lang="en-US" sz="2400" b="1" dirty="0"/>
              <a:t>Feedback</a:t>
            </a:r>
            <a:r>
              <a:rPr lang="en-US" sz="2400" dirty="0"/>
              <a:t> helps ensure that primary intended users and other stakeholders have opportunities to comment on evaluation decisions</a:t>
            </a:r>
          </a:p>
          <a:p>
            <a:pPr eaLnBrk="1" hangingPunct="1">
              <a:lnSpc>
                <a:spcPct val="80000"/>
              </a:lnSpc>
              <a:buFont typeface="Wingdings" pitchFamily="2" charset="2"/>
              <a:buNone/>
            </a:pPr>
            <a:r>
              <a:rPr lang="en-US" sz="2400" b="1" dirty="0"/>
              <a:t>Follow-up</a:t>
            </a:r>
            <a:r>
              <a:rPr lang="en-US" sz="2400" dirty="0"/>
              <a:t> refers to the support that is needed after users receive evaluation results and begin to reach and justify their conclusions</a:t>
            </a:r>
          </a:p>
          <a:p>
            <a:pPr eaLnBrk="1" hangingPunct="1">
              <a:lnSpc>
                <a:spcPct val="80000"/>
              </a:lnSpc>
              <a:buFont typeface="Wingdings" pitchFamily="2" charset="2"/>
              <a:buNone/>
            </a:pPr>
            <a:r>
              <a:rPr lang="en-US" sz="2400" b="1" dirty="0"/>
              <a:t>Dissemination</a:t>
            </a:r>
            <a:r>
              <a:rPr lang="en-US" sz="2400" dirty="0"/>
              <a:t> is the process of communicating evaluation procedures and lessons learned to relevant audiences in a timely, unbiased, and consistent manner</a:t>
            </a:r>
          </a:p>
        </p:txBody>
      </p:sp>
      <p:sp>
        <p:nvSpPr>
          <p:cNvPr id="6" name="Slide Number Placeholder 5"/>
          <p:cNvSpPr>
            <a:spLocks noGrp="1"/>
          </p:cNvSpPr>
          <p:nvPr>
            <p:ph type="sldNum" sz="quarter" idx="12"/>
          </p:nvPr>
        </p:nvSpPr>
        <p:spPr/>
        <p:txBody>
          <a:bodyPr/>
          <a:lstStyle/>
          <a:p>
            <a:fld id="{5E3B7B93-B60F-4194-86A4-088AA9704300}" type="slidenum">
              <a:rPr lang="en-US" smtClean="0"/>
              <a:pPr/>
              <a:t>36</a:t>
            </a:fld>
            <a:endParaRPr lang="en-US"/>
          </a:p>
        </p:txBody>
      </p:sp>
      <p:sp>
        <p:nvSpPr>
          <p:cNvPr id="88068" name="Oval 5"/>
          <p:cNvSpPr>
            <a:spLocks noChangeArrowheads="1"/>
          </p:cNvSpPr>
          <p:nvPr/>
        </p:nvSpPr>
        <p:spPr bwMode="auto">
          <a:xfrm>
            <a:off x="1371600" y="228600"/>
            <a:ext cx="1716088" cy="1470025"/>
          </a:xfrm>
          <a:prstGeom prst="ellipse">
            <a:avLst/>
          </a:prstGeom>
          <a:solidFill>
            <a:srgbClr val="0066CC"/>
          </a:solidFill>
          <a:ln w="9525">
            <a:noFill/>
            <a:miter lim="800000"/>
            <a:headEnd/>
            <a:tailEnd/>
          </a:ln>
          <a:effectLst>
            <a:prstShdw prst="shdw17" dist="17961" dir="2700000">
              <a:srgbClr val="003D7A"/>
            </a:prstShdw>
          </a:effectLst>
        </p:spPr>
        <p:txBody>
          <a:bodyPr wrap="none" anchor="ctr"/>
          <a:lstStyle/>
          <a:p>
            <a:endParaRPr lang="en-US"/>
          </a:p>
        </p:txBody>
      </p:sp>
      <p:sp>
        <p:nvSpPr>
          <p:cNvPr id="305158" name="Text Box 6"/>
          <p:cNvSpPr txBox="1">
            <a:spLocks noChangeArrowheads="1"/>
          </p:cNvSpPr>
          <p:nvPr/>
        </p:nvSpPr>
        <p:spPr bwMode="auto">
          <a:xfrm>
            <a:off x="1295400" y="380999"/>
            <a:ext cx="1676400" cy="11001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6</a:t>
            </a:r>
          </a:p>
          <a:p>
            <a:pPr algn="ctr">
              <a:defRPr/>
            </a:pPr>
            <a:r>
              <a:rPr lang="en-US" sz="1600" dirty="0"/>
              <a:t>Ensure Use &amp; Share Lessons Learned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title"/>
          </p:nvPr>
        </p:nvSpPr>
        <p:spPr>
          <a:xfrm>
            <a:off x="4038600" y="457200"/>
            <a:ext cx="6019800" cy="838200"/>
          </a:xfrm>
          <a:noFill/>
        </p:spPr>
        <p:txBody>
          <a:bodyPr>
            <a:normAutofit/>
          </a:bodyPr>
          <a:lstStyle/>
          <a:p>
            <a:pPr eaLnBrk="1" hangingPunct="1"/>
            <a:r>
              <a:rPr lang="en-US" dirty="0">
                <a:solidFill>
                  <a:schemeClr val="tx2"/>
                </a:solidFill>
              </a:rPr>
              <a:t>Exercise</a:t>
            </a:r>
          </a:p>
        </p:txBody>
      </p:sp>
      <p:sp>
        <p:nvSpPr>
          <p:cNvPr id="89091" name="Rectangle 2"/>
          <p:cNvSpPr>
            <a:spLocks noGrp="1" noChangeArrowheads="1"/>
          </p:cNvSpPr>
          <p:nvPr>
            <p:ph idx="1"/>
          </p:nvPr>
        </p:nvSpPr>
        <p:spPr>
          <a:xfrm>
            <a:off x="1981200" y="1104900"/>
            <a:ext cx="8001000" cy="4648200"/>
          </a:xfrm>
        </p:spPr>
        <p:txBody>
          <a:bodyPr>
            <a:normAutofit/>
          </a:bodyPr>
          <a:lstStyle/>
          <a:p>
            <a:pPr eaLnBrk="1" hangingPunct="1"/>
            <a:r>
              <a:rPr lang="en-US" sz="2400" dirty="0"/>
              <a:t>Divide into groups of 4-5</a:t>
            </a:r>
          </a:p>
          <a:p>
            <a:pPr eaLnBrk="1" hangingPunct="1"/>
            <a:r>
              <a:rPr lang="en-US" sz="2400" dirty="0"/>
              <a:t>Answer the following questions:</a:t>
            </a:r>
          </a:p>
          <a:p>
            <a:pPr lvl="1" eaLnBrk="1" hangingPunct="1"/>
            <a:r>
              <a:rPr lang="en-US" sz="2000" dirty="0">
                <a:solidFill>
                  <a:schemeClr val="tx2"/>
                </a:solidFill>
              </a:rPr>
              <a:t>What ways can you ensure that stakeholders receive and provide feedback throughout the evaluation process?</a:t>
            </a:r>
          </a:p>
          <a:p>
            <a:pPr lvl="1" eaLnBrk="1" hangingPunct="1"/>
            <a:r>
              <a:rPr lang="en-US" sz="2000" dirty="0">
                <a:solidFill>
                  <a:schemeClr val="tx2"/>
                </a:solidFill>
              </a:rPr>
              <a:t>What types of communication strategies might be appropriate for  your program stakeholders?</a:t>
            </a:r>
          </a:p>
        </p:txBody>
      </p:sp>
      <p:sp>
        <p:nvSpPr>
          <p:cNvPr id="6" name="Slide Number Placeholder 5"/>
          <p:cNvSpPr>
            <a:spLocks noGrp="1"/>
          </p:cNvSpPr>
          <p:nvPr>
            <p:ph type="sldNum" sz="quarter" idx="12"/>
          </p:nvPr>
        </p:nvSpPr>
        <p:spPr/>
        <p:txBody>
          <a:bodyPr/>
          <a:lstStyle/>
          <a:p>
            <a:fld id="{5E3B7B93-B60F-4194-86A4-088AA9704300}" type="slidenum">
              <a:rPr lang="en-US" smtClean="0"/>
              <a:pPr/>
              <a:t>37</a:t>
            </a:fld>
            <a:endParaRPr lang="en-US"/>
          </a:p>
        </p:txBody>
      </p:sp>
      <p:sp>
        <p:nvSpPr>
          <p:cNvPr id="89092" name="Oval 4"/>
          <p:cNvSpPr>
            <a:spLocks noChangeArrowheads="1"/>
          </p:cNvSpPr>
          <p:nvPr/>
        </p:nvSpPr>
        <p:spPr bwMode="auto">
          <a:xfrm>
            <a:off x="1828800" y="228601"/>
            <a:ext cx="1716088" cy="1470025"/>
          </a:xfrm>
          <a:prstGeom prst="ellipse">
            <a:avLst/>
          </a:prstGeom>
          <a:solidFill>
            <a:srgbClr val="0066CC"/>
          </a:solidFill>
          <a:ln w="9525">
            <a:noFill/>
            <a:miter lim="800000"/>
            <a:headEnd/>
            <a:tailEnd/>
          </a:ln>
          <a:effectLst>
            <a:prstShdw prst="shdw17" dist="17961" dir="2700000">
              <a:srgbClr val="003D7A"/>
            </a:prstShdw>
          </a:effectLst>
        </p:spPr>
        <p:txBody>
          <a:bodyPr wrap="none" anchor="ctr"/>
          <a:lstStyle/>
          <a:p>
            <a:endParaRPr lang="en-US"/>
          </a:p>
        </p:txBody>
      </p:sp>
      <p:sp>
        <p:nvSpPr>
          <p:cNvPr id="306181" name="Text Box 5"/>
          <p:cNvSpPr txBox="1">
            <a:spLocks noChangeArrowheads="1"/>
          </p:cNvSpPr>
          <p:nvPr/>
        </p:nvSpPr>
        <p:spPr bwMode="auto">
          <a:xfrm>
            <a:off x="1828800" y="381000"/>
            <a:ext cx="1676400" cy="11001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u="sng" dirty="0"/>
              <a:t>STEP 6</a:t>
            </a:r>
          </a:p>
          <a:p>
            <a:pPr algn="ctr">
              <a:defRPr/>
            </a:pPr>
            <a:r>
              <a:rPr lang="en-US" sz="1600" dirty="0"/>
              <a:t>Ensure Use &amp; Share Lessons Learned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362200" y="304800"/>
            <a:ext cx="9525000" cy="838200"/>
          </a:xfrm>
        </p:spPr>
        <p:txBody>
          <a:bodyPr>
            <a:normAutofit fontScale="90000"/>
          </a:bodyPr>
          <a:lstStyle/>
          <a:p>
            <a:pPr eaLnBrk="1" hangingPunct="1"/>
            <a:r>
              <a:rPr lang="en-US" dirty="0">
                <a:solidFill>
                  <a:schemeClr val="tx2"/>
                </a:solidFill>
              </a:rPr>
              <a:t>Program Evaluation </a:t>
            </a:r>
            <a:br>
              <a:rPr lang="en-US" dirty="0">
                <a:solidFill>
                  <a:schemeClr val="tx2"/>
                </a:solidFill>
              </a:rPr>
            </a:br>
            <a:r>
              <a:rPr lang="en-US" dirty="0">
                <a:solidFill>
                  <a:schemeClr val="tx2"/>
                </a:solidFill>
              </a:rPr>
              <a:t>Framework</a:t>
            </a:r>
          </a:p>
        </p:txBody>
      </p:sp>
      <p:sp>
        <p:nvSpPr>
          <p:cNvPr id="217091" name="Oval 3"/>
          <p:cNvSpPr>
            <a:spLocks noChangeArrowheads="1"/>
          </p:cNvSpPr>
          <p:nvPr/>
        </p:nvSpPr>
        <p:spPr bwMode="auto">
          <a:xfrm>
            <a:off x="3411020" y="1327874"/>
            <a:ext cx="5638800" cy="5410200"/>
          </a:xfrm>
          <a:prstGeom prst="ellipse">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lgn="ctr">
              <a:defRPr/>
            </a:pPr>
            <a:endParaRPr lang="en-US"/>
          </a:p>
        </p:txBody>
      </p:sp>
      <p:sp>
        <p:nvSpPr>
          <p:cNvPr id="217093" name="Text Box 5"/>
          <p:cNvSpPr txBox="1">
            <a:spLocks noChangeArrowheads="1"/>
          </p:cNvSpPr>
          <p:nvPr/>
        </p:nvSpPr>
        <p:spPr bwMode="auto">
          <a:xfrm>
            <a:off x="3868221" y="457272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Analyze &amp; justify conclusions</a:t>
            </a:r>
          </a:p>
        </p:txBody>
      </p:sp>
      <p:sp>
        <p:nvSpPr>
          <p:cNvPr id="217094" name="Text Box 6"/>
          <p:cNvSpPr txBox="1">
            <a:spLocks noChangeArrowheads="1"/>
          </p:cNvSpPr>
          <p:nvPr/>
        </p:nvSpPr>
        <p:spPr bwMode="auto">
          <a:xfrm>
            <a:off x="6763820" y="4375874"/>
            <a:ext cx="19050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Focus the evaluation </a:t>
            </a:r>
            <a:br>
              <a:rPr lang="en-US">
                <a:latin typeface="Calibri" pitchFamily="34" charset="0"/>
              </a:rPr>
            </a:br>
            <a:r>
              <a:rPr lang="en-US">
                <a:latin typeface="Calibri" pitchFamily="34" charset="0"/>
              </a:rPr>
              <a:t>design</a:t>
            </a:r>
          </a:p>
        </p:txBody>
      </p:sp>
      <p:sp>
        <p:nvSpPr>
          <p:cNvPr id="217095" name="Text Box 7"/>
          <p:cNvSpPr txBox="1">
            <a:spLocks noChangeArrowheads="1"/>
          </p:cNvSpPr>
          <p:nvPr/>
        </p:nvSpPr>
        <p:spPr bwMode="auto">
          <a:xfrm>
            <a:off x="6763821" y="28518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Describe</a:t>
            </a:r>
            <a:br>
              <a:rPr lang="en-US">
                <a:latin typeface="Calibri" pitchFamily="34" charset="0"/>
              </a:rPr>
            </a:br>
            <a:r>
              <a:rPr lang="en-US">
                <a:latin typeface="Calibri" pitchFamily="34" charset="0"/>
              </a:rPr>
              <a:t>the program</a:t>
            </a:r>
          </a:p>
        </p:txBody>
      </p:sp>
      <p:sp>
        <p:nvSpPr>
          <p:cNvPr id="217096" name="Text Box 8"/>
          <p:cNvSpPr txBox="1">
            <a:spLocks noChangeArrowheads="1"/>
          </p:cNvSpPr>
          <p:nvPr/>
        </p:nvSpPr>
        <p:spPr bwMode="auto">
          <a:xfrm>
            <a:off x="5239821" y="55950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Collect credible evidence</a:t>
            </a:r>
          </a:p>
        </p:txBody>
      </p:sp>
      <p:sp>
        <p:nvSpPr>
          <p:cNvPr id="217097" name="Text Box 9"/>
          <p:cNvSpPr txBox="1">
            <a:spLocks noChangeArrowheads="1"/>
          </p:cNvSpPr>
          <p:nvPr/>
        </p:nvSpPr>
        <p:spPr bwMode="auto">
          <a:xfrm>
            <a:off x="3944420" y="2699474"/>
            <a:ext cx="17526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dirty="0">
                <a:latin typeface="Calibri" pitchFamily="34" charset="0"/>
              </a:rPr>
              <a:t>Ensure use &amp; share lessons learned</a:t>
            </a:r>
          </a:p>
        </p:txBody>
      </p:sp>
      <p:sp>
        <p:nvSpPr>
          <p:cNvPr id="217098" name="AutoShape 10"/>
          <p:cNvSpPr>
            <a:spLocks noChangeArrowheads="1"/>
          </p:cNvSpPr>
          <p:nvPr/>
        </p:nvSpPr>
        <p:spPr bwMode="auto">
          <a:xfrm rot="2236690">
            <a:off x="7068620" y="2089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099" name="AutoShape 11"/>
          <p:cNvSpPr>
            <a:spLocks noChangeArrowheads="1"/>
          </p:cNvSpPr>
          <p:nvPr/>
        </p:nvSpPr>
        <p:spPr bwMode="auto">
          <a:xfrm rot="-2209901">
            <a:off x="4706420" y="20136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0" name="AutoShape 12"/>
          <p:cNvSpPr>
            <a:spLocks noChangeArrowheads="1"/>
          </p:cNvSpPr>
          <p:nvPr/>
        </p:nvSpPr>
        <p:spPr bwMode="auto">
          <a:xfrm rot="8076274">
            <a:off x="7140852" y="5522843"/>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1" name="AutoShape 13"/>
          <p:cNvSpPr>
            <a:spLocks noChangeArrowheads="1"/>
          </p:cNvSpPr>
          <p:nvPr/>
        </p:nvSpPr>
        <p:spPr bwMode="auto">
          <a:xfrm rot="5400000">
            <a:off x="78298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2" name="AutoShape 14"/>
          <p:cNvSpPr>
            <a:spLocks noChangeArrowheads="1"/>
          </p:cNvSpPr>
          <p:nvPr/>
        </p:nvSpPr>
        <p:spPr bwMode="auto">
          <a:xfrm rot="16200000">
            <a:off x="38674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3" name="AutoShape 15"/>
          <p:cNvSpPr>
            <a:spLocks noChangeArrowheads="1"/>
          </p:cNvSpPr>
          <p:nvPr/>
        </p:nvSpPr>
        <p:spPr bwMode="auto">
          <a:xfrm rot="13036690">
            <a:off x="4554020" y="5518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grpSp>
        <p:nvGrpSpPr>
          <p:cNvPr id="2" name="Group 65"/>
          <p:cNvGrpSpPr>
            <a:grpSpLocks/>
          </p:cNvGrpSpPr>
          <p:nvPr/>
        </p:nvGrpSpPr>
        <p:grpSpPr bwMode="auto">
          <a:xfrm>
            <a:off x="5239821" y="1327874"/>
            <a:ext cx="2035175" cy="1022350"/>
            <a:chOff x="2304" y="768"/>
            <a:chExt cx="1282" cy="644"/>
          </a:xfrm>
        </p:grpSpPr>
        <p:sp>
          <p:nvSpPr>
            <p:cNvPr id="217092" name="Text Box 4"/>
            <p:cNvSpPr txBox="1">
              <a:spLocks noChangeArrowheads="1"/>
            </p:cNvSpPr>
            <p:nvPr/>
          </p:nvSpPr>
          <p:spPr bwMode="auto">
            <a:xfrm>
              <a:off x="2304" y="1008"/>
              <a:ext cx="1282" cy="404"/>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Engage stakeholders</a:t>
              </a:r>
            </a:p>
          </p:txBody>
        </p:sp>
        <p:grpSp>
          <p:nvGrpSpPr>
            <p:cNvPr id="3" name="Group 59"/>
            <p:cNvGrpSpPr>
              <a:grpSpLocks/>
            </p:cNvGrpSpPr>
            <p:nvPr/>
          </p:nvGrpSpPr>
          <p:grpSpPr bwMode="auto">
            <a:xfrm>
              <a:off x="2784" y="768"/>
              <a:ext cx="336" cy="288"/>
              <a:chOff x="2784" y="768"/>
              <a:chExt cx="336" cy="288"/>
            </a:xfrm>
          </p:grpSpPr>
          <p:sp>
            <p:nvSpPr>
              <p:cNvPr id="20514" name="Oval 38"/>
              <p:cNvSpPr>
                <a:spLocks noChangeArrowheads="1"/>
              </p:cNvSpPr>
              <p:nvPr/>
            </p:nvSpPr>
            <p:spPr bwMode="auto">
              <a:xfrm>
                <a:off x="2784" y="768"/>
                <a:ext cx="336" cy="288"/>
              </a:xfrm>
              <a:prstGeom prst="ellipse">
                <a:avLst/>
              </a:prstGeom>
              <a:solidFill>
                <a:srgbClr val="FF99CC"/>
              </a:solidFill>
              <a:ln w="9525">
                <a:noFill/>
                <a:miter lim="800000"/>
                <a:headEnd/>
                <a:tailEnd/>
              </a:ln>
              <a:effectLst>
                <a:prstShdw prst="shdw17" dist="17961" dir="2700000">
                  <a:srgbClr val="995C7A"/>
                </a:prstShdw>
              </a:effectLst>
            </p:spPr>
            <p:txBody>
              <a:bodyPr wrap="none" anchor="ctr"/>
              <a:lstStyle/>
              <a:p>
                <a:endParaRPr lang="en-US"/>
              </a:p>
            </p:txBody>
          </p:sp>
          <p:sp>
            <p:nvSpPr>
              <p:cNvPr id="217125" name="Text Box 37"/>
              <p:cNvSpPr txBox="1">
                <a:spLocks noChangeArrowheads="1"/>
              </p:cNvSpPr>
              <p:nvPr/>
            </p:nvSpPr>
            <p:spPr bwMode="auto">
              <a:xfrm>
                <a:off x="2849" y="76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1</a:t>
                </a:r>
              </a:p>
            </p:txBody>
          </p:sp>
        </p:grpSp>
      </p:grpSp>
      <p:grpSp>
        <p:nvGrpSpPr>
          <p:cNvPr id="4" name="Group 64"/>
          <p:cNvGrpSpPr>
            <a:grpSpLocks/>
          </p:cNvGrpSpPr>
          <p:nvPr/>
        </p:nvGrpSpPr>
        <p:grpSpPr bwMode="auto">
          <a:xfrm>
            <a:off x="3639620" y="2775674"/>
            <a:ext cx="533400" cy="457200"/>
            <a:chOff x="1296" y="1680"/>
            <a:chExt cx="336" cy="288"/>
          </a:xfrm>
        </p:grpSpPr>
        <p:sp>
          <p:nvSpPr>
            <p:cNvPr id="20510" name="Oval 41"/>
            <p:cNvSpPr>
              <a:spLocks noChangeArrowheads="1"/>
            </p:cNvSpPr>
            <p:nvPr/>
          </p:nvSpPr>
          <p:spPr bwMode="auto">
            <a:xfrm>
              <a:off x="1296" y="1680"/>
              <a:ext cx="336" cy="288"/>
            </a:xfrm>
            <a:prstGeom prst="ellipse">
              <a:avLst/>
            </a:prstGeom>
            <a:solidFill>
              <a:srgbClr val="0066CC"/>
            </a:solidFill>
            <a:ln w="9525">
              <a:noFill/>
              <a:miter lim="800000"/>
              <a:headEnd/>
              <a:tailEnd/>
            </a:ln>
            <a:effectLst>
              <a:prstShdw prst="shdw17" dist="17961" dir="2700000">
                <a:srgbClr val="003D7A"/>
              </a:prstShdw>
            </a:effectLst>
          </p:spPr>
          <p:txBody>
            <a:bodyPr wrap="none" anchor="ctr"/>
            <a:lstStyle/>
            <a:p>
              <a:endParaRPr lang="en-US"/>
            </a:p>
          </p:txBody>
        </p:sp>
        <p:sp>
          <p:nvSpPr>
            <p:cNvPr id="217130" name="Text Box 42"/>
            <p:cNvSpPr txBox="1">
              <a:spLocks noChangeArrowheads="1"/>
            </p:cNvSpPr>
            <p:nvPr/>
          </p:nvSpPr>
          <p:spPr bwMode="auto">
            <a:xfrm>
              <a:off x="1361"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6</a:t>
              </a:r>
            </a:p>
          </p:txBody>
        </p:sp>
      </p:grpSp>
      <p:grpSp>
        <p:nvGrpSpPr>
          <p:cNvPr id="5" name="Group 63"/>
          <p:cNvGrpSpPr>
            <a:grpSpLocks/>
          </p:cNvGrpSpPr>
          <p:nvPr/>
        </p:nvGrpSpPr>
        <p:grpSpPr bwMode="auto">
          <a:xfrm>
            <a:off x="3639620" y="4833074"/>
            <a:ext cx="533400" cy="457200"/>
            <a:chOff x="1296" y="2976"/>
            <a:chExt cx="336" cy="288"/>
          </a:xfrm>
        </p:grpSpPr>
        <p:sp>
          <p:nvSpPr>
            <p:cNvPr id="217132" name="Oval 44"/>
            <p:cNvSpPr>
              <a:spLocks noChangeArrowheads="1"/>
            </p:cNvSpPr>
            <p:nvPr/>
          </p:nvSpPr>
          <p:spPr bwMode="auto">
            <a:xfrm>
              <a:off x="1296" y="2976"/>
              <a:ext cx="336" cy="288"/>
            </a:xfrm>
            <a:prstGeom prst="ellipse">
              <a:avLst/>
            </a:prstGeom>
            <a:solidFill>
              <a:schemeClr val="accent2"/>
            </a:solidFill>
            <a:ln w="9525">
              <a:noFill/>
              <a:miter lim="800000"/>
              <a:headEnd/>
              <a:tailEnd/>
            </a:ln>
            <a:effectLst>
              <a:prstShdw prst="shdw17" dist="17961" dir="2700000">
                <a:schemeClr val="hlink">
                  <a:gamma/>
                  <a:shade val="60000"/>
                  <a:invGamma/>
                </a:schemeClr>
              </a:prstShdw>
            </a:effectLst>
          </p:spPr>
          <p:txBody>
            <a:bodyPr wrap="none" anchor="ctr"/>
            <a:lstStyle/>
            <a:p>
              <a:pPr>
                <a:defRPr/>
              </a:pPr>
              <a:endParaRPr lang="en-US"/>
            </a:p>
          </p:txBody>
        </p:sp>
        <p:sp>
          <p:nvSpPr>
            <p:cNvPr id="217133" name="Text Box 45"/>
            <p:cNvSpPr txBox="1">
              <a:spLocks noChangeArrowheads="1"/>
            </p:cNvSpPr>
            <p:nvPr/>
          </p:nvSpPr>
          <p:spPr bwMode="auto">
            <a:xfrm>
              <a:off x="1361"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dirty="0"/>
                <a:t>5</a:t>
              </a:r>
            </a:p>
          </p:txBody>
        </p:sp>
      </p:grpSp>
      <p:grpSp>
        <p:nvGrpSpPr>
          <p:cNvPr id="6" name="Group 62"/>
          <p:cNvGrpSpPr>
            <a:grpSpLocks/>
          </p:cNvGrpSpPr>
          <p:nvPr/>
        </p:nvGrpSpPr>
        <p:grpSpPr bwMode="auto">
          <a:xfrm>
            <a:off x="6001820" y="6280874"/>
            <a:ext cx="533400" cy="457200"/>
            <a:chOff x="2784" y="3888"/>
            <a:chExt cx="336" cy="288"/>
          </a:xfrm>
        </p:grpSpPr>
        <p:sp>
          <p:nvSpPr>
            <p:cNvPr id="20506" name="Oval 47"/>
            <p:cNvSpPr>
              <a:spLocks noChangeArrowheads="1"/>
            </p:cNvSpPr>
            <p:nvPr/>
          </p:nvSpPr>
          <p:spPr bwMode="auto">
            <a:xfrm>
              <a:off x="2784" y="3888"/>
              <a:ext cx="336" cy="288"/>
            </a:xfrm>
            <a:prstGeom prst="ellipse">
              <a:avLst/>
            </a:prstGeom>
            <a:solidFill>
              <a:srgbClr val="66FF33"/>
            </a:solidFill>
            <a:ln w="9525">
              <a:noFill/>
              <a:miter lim="800000"/>
              <a:headEnd/>
              <a:tailEnd/>
            </a:ln>
            <a:effectLst>
              <a:prstShdw prst="shdw17" dist="17961" dir="2700000">
                <a:srgbClr val="3D991F"/>
              </a:prstShdw>
            </a:effectLst>
          </p:spPr>
          <p:txBody>
            <a:bodyPr wrap="none" anchor="ctr"/>
            <a:lstStyle/>
            <a:p>
              <a:endParaRPr lang="en-US"/>
            </a:p>
          </p:txBody>
        </p:sp>
        <p:sp>
          <p:nvSpPr>
            <p:cNvPr id="217136" name="Text Box 48"/>
            <p:cNvSpPr txBox="1">
              <a:spLocks noChangeArrowheads="1"/>
            </p:cNvSpPr>
            <p:nvPr/>
          </p:nvSpPr>
          <p:spPr bwMode="auto">
            <a:xfrm>
              <a:off x="2849" y="388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4</a:t>
              </a:r>
            </a:p>
          </p:txBody>
        </p:sp>
      </p:grpSp>
      <p:grpSp>
        <p:nvGrpSpPr>
          <p:cNvPr id="7" name="Group 61"/>
          <p:cNvGrpSpPr>
            <a:grpSpLocks/>
          </p:cNvGrpSpPr>
          <p:nvPr/>
        </p:nvGrpSpPr>
        <p:grpSpPr bwMode="auto">
          <a:xfrm>
            <a:off x="8287820" y="4833074"/>
            <a:ext cx="533400" cy="457200"/>
            <a:chOff x="4224" y="2976"/>
            <a:chExt cx="336" cy="288"/>
          </a:xfrm>
        </p:grpSpPr>
        <p:sp>
          <p:nvSpPr>
            <p:cNvPr id="20504" name="Oval 50"/>
            <p:cNvSpPr>
              <a:spLocks noChangeArrowheads="1"/>
            </p:cNvSpPr>
            <p:nvPr/>
          </p:nvSpPr>
          <p:spPr bwMode="auto">
            <a:xfrm>
              <a:off x="4224" y="2976"/>
              <a:ext cx="336" cy="288"/>
            </a:xfrm>
            <a:prstGeom prst="ellipse">
              <a:avLst/>
            </a:prstGeom>
            <a:solidFill>
              <a:srgbClr val="9966FF"/>
            </a:solidFill>
            <a:ln w="9525">
              <a:noFill/>
              <a:miter lim="800000"/>
              <a:headEnd/>
              <a:tailEnd/>
            </a:ln>
            <a:effectLst>
              <a:prstShdw prst="shdw17" dist="17961" dir="2700000">
                <a:srgbClr val="5C3D99"/>
              </a:prstShdw>
            </a:effectLst>
          </p:spPr>
          <p:txBody>
            <a:bodyPr wrap="none" anchor="ctr"/>
            <a:lstStyle/>
            <a:p>
              <a:endParaRPr lang="en-US"/>
            </a:p>
          </p:txBody>
        </p:sp>
        <p:sp>
          <p:nvSpPr>
            <p:cNvPr id="217139" name="Text Box 51"/>
            <p:cNvSpPr txBox="1">
              <a:spLocks noChangeArrowheads="1"/>
            </p:cNvSpPr>
            <p:nvPr/>
          </p:nvSpPr>
          <p:spPr bwMode="auto">
            <a:xfrm>
              <a:off x="4289"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3</a:t>
              </a:r>
            </a:p>
          </p:txBody>
        </p:sp>
      </p:grpSp>
      <p:grpSp>
        <p:nvGrpSpPr>
          <p:cNvPr id="8" name="Group 60"/>
          <p:cNvGrpSpPr>
            <a:grpSpLocks/>
          </p:cNvGrpSpPr>
          <p:nvPr/>
        </p:nvGrpSpPr>
        <p:grpSpPr bwMode="auto">
          <a:xfrm>
            <a:off x="8287820" y="2775674"/>
            <a:ext cx="533400" cy="457200"/>
            <a:chOff x="4224" y="1680"/>
            <a:chExt cx="336" cy="288"/>
          </a:xfrm>
        </p:grpSpPr>
        <p:sp>
          <p:nvSpPr>
            <p:cNvPr id="20502" name="Oval 53"/>
            <p:cNvSpPr>
              <a:spLocks noChangeArrowheads="1"/>
            </p:cNvSpPr>
            <p:nvPr/>
          </p:nvSpPr>
          <p:spPr bwMode="auto">
            <a:xfrm>
              <a:off x="4224" y="1680"/>
              <a:ext cx="336" cy="288"/>
            </a:xfrm>
            <a:prstGeom prst="ellipse">
              <a:avLst/>
            </a:prstGeom>
            <a:solidFill>
              <a:srgbClr val="FF9966"/>
            </a:solidFill>
            <a:ln w="9525">
              <a:noFill/>
              <a:miter lim="800000"/>
              <a:headEnd/>
              <a:tailEnd/>
            </a:ln>
            <a:effectLst>
              <a:prstShdw prst="shdw17" dist="17961" dir="2700000">
                <a:srgbClr val="995C3D"/>
              </a:prstShdw>
            </a:effectLst>
          </p:spPr>
          <p:txBody>
            <a:bodyPr wrap="none" anchor="ctr"/>
            <a:lstStyle/>
            <a:p>
              <a:endParaRPr lang="en-US"/>
            </a:p>
          </p:txBody>
        </p:sp>
        <p:sp>
          <p:nvSpPr>
            <p:cNvPr id="217142" name="Text Box 54"/>
            <p:cNvSpPr txBox="1">
              <a:spLocks noChangeArrowheads="1"/>
            </p:cNvSpPr>
            <p:nvPr/>
          </p:nvSpPr>
          <p:spPr bwMode="auto">
            <a:xfrm>
              <a:off x="4289"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2</a:t>
              </a:r>
            </a:p>
          </p:txBody>
        </p:sp>
      </p:grpSp>
    </p:spTree>
    <p:extLst>
      <p:ext uri="{BB962C8B-B14F-4D97-AF65-F5344CB8AC3E}">
        <p14:creationId xmlns:p14="http://schemas.microsoft.com/office/powerpoint/2010/main" val="222131460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D0AD5-3D8C-FC0F-7B09-668440C499A2}"/>
              </a:ext>
            </a:extLst>
          </p:cNvPr>
          <p:cNvSpPr>
            <a:spLocks noGrp="1"/>
          </p:cNvSpPr>
          <p:nvPr>
            <p:ph type="title"/>
          </p:nvPr>
        </p:nvSpPr>
        <p:spPr/>
        <p:txBody>
          <a:bodyPr/>
          <a:lstStyle/>
          <a:p>
            <a:r>
              <a:rPr lang="en-US" dirty="0"/>
              <a:t>Closing</a:t>
            </a:r>
          </a:p>
        </p:txBody>
      </p:sp>
      <p:pic>
        <p:nvPicPr>
          <p:cNvPr id="4" name="Picture 5" descr="MC900055071[1]">
            <a:extLst>
              <a:ext uri="{FF2B5EF4-FFF2-40B4-BE49-F238E27FC236}">
                <a16:creationId xmlns:a16="http://schemas.microsoft.com/office/drawing/2014/main" id="{9E2C78BD-E7C7-5AAF-80F3-CDBFF350E16D}"/>
              </a:ext>
            </a:extLst>
          </p:cNvPr>
          <p:cNvPicPr>
            <a:picLocks noChangeAspect="1" noChangeArrowheads="1"/>
          </p:cNvPicPr>
          <p:nvPr/>
        </p:nvPicPr>
        <p:blipFill>
          <a:blip r:embed="rId2" cstate="print"/>
          <a:srcRect/>
          <a:stretch>
            <a:fillRect/>
          </a:stretch>
        </p:blipFill>
        <p:spPr bwMode="auto">
          <a:xfrm>
            <a:off x="7010400" y="3428999"/>
            <a:ext cx="2743200" cy="2582863"/>
          </a:xfrm>
          <a:prstGeom prst="rect">
            <a:avLst/>
          </a:prstGeom>
          <a:noFill/>
          <a:ln w="9525">
            <a:noFill/>
            <a:miter lim="800000"/>
            <a:headEnd/>
            <a:tailEnd/>
          </a:ln>
        </p:spPr>
      </p:pic>
      <p:sp>
        <p:nvSpPr>
          <p:cNvPr id="5" name="Rectangle 3">
            <a:extLst>
              <a:ext uri="{FF2B5EF4-FFF2-40B4-BE49-F238E27FC236}">
                <a16:creationId xmlns:a16="http://schemas.microsoft.com/office/drawing/2014/main" id="{568E3426-2597-AF20-E2E8-6879E29EAC54}"/>
              </a:ext>
            </a:extLst>
          </p:cNvPr>
          <p:cNvSpPr txBox="1">
            <a:spLocks noChangeArrowheads="1"/>
          </p:cNvSpPr>
          <p:nvPr/>
        </p:nvSpPr>
        <p:spPr>
          <a:xfrm>
            <a:off x="609600" y="3958431"/>
            <a:ext cx="7696200" cy="1524000"/>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a:buFont typeface="Arial"/>
              <a:buNone/>
              <a:defRPr/>
            </a:pPr>
            <a:r>
              <a:rPr lang="en-US" sz="2300" dirty="0">
                <a:cs typeface="Arial" charset="0"/>
              </a:rPr>
              <a:t>CCRC Research Division</a:t>
            </a:r>
          </a:p>
          <a:p>
            <a:pPr>
              <a:buFont typeface="Arial"/>
              <a:buNone/>
              <a:defRPr/>
            </a:pPr>
            <a:r>
              <a:rPr lang="en-US" sz="2300" dirty="0"/>
              <a:t>Patrick Stanley – pstanley@ccrcca.org</a:t>
            </a:r>
          </a:p>
          <a:p>
            <a:pPr>
              <a:buFont typeface="Arial"/>
              <a:buNone/>
              <a:defRPr/>
            </a:pPr>
            <a:r>
              <a:rPr lang="en-US" sz="2300" dirty="0"/>
              <a:t>Andria Varner – azaverl@ccrcca.org</a:t>
            </a:r>
          </a:p>
        </p:txBody>
      </p:sp>
    </p:spTree>
    <p:extLst>
      <p:ext uri="{BB962C8B-B14F-4D97-AF65-F5344CB8AC3E}">
        <p14:creationId xmlns:p14="http://schemas.microsoft.com/office/powerpoint/2010/main" val="3339146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1" y="609601"/>
            <a:ext cx="10131425" cy="914400"/>
          </a:xfrm>
        </p:spPr>
        <p:txBody>
          <a:bodyPr>
            <a:normAutofit/>
          </a:bodyPr>
          <a:lstStyle/>
          <a:p>
            <a:pPr eaLnBrk="1" hangingPunct="1"/>
            <a:r>
              <a:rPr lang="en-US" sz="3600" dirty="0"/>
              <a:t>Process Evaluation Vs. Outcome Monitoring</a:t>
            </a:r>
          </a:p>
        </p:txBody>
      </p:sp>
      <p:sp>
        <p:nvSpPr>
          <p:cNvPr id="55299" name="Rectangle 3"/>
          <p:cNvSpPr>
            <a:spLocks noGrp="1" noChangeArrowheads="1"/>
          </p:cNvSpPr>
          <p:nvPr>
            <p:ph sz="half" idx="1"/>
          </p:nvPr>
        </p:nvSpPr>
        <p:spPr>
          <a:xfrm>
            <a:off x="685802" y="1752600"/>
            <a:ext cx="4995334" cy="5105399"/>
          </a:xfrm>
        </p:spPr>
        <p:txBody>
          <a:bodyPr>
            <a:normAutofit lnSpcReduction="10000"/>
          </a:bodyPr>
          <a:lstStyle/>
          <a:p>
            <a:pPr marL="228600" indent="-228600">
              <a:buNone/>
            </a:pPr>
            <a:r>
              <a:rPr lang="en-US" sz="2600" b="1" dirty="0"/>
              <a:t>Process Evaluation</a:t>
            </a:r>
            <a:r>
              <a:rPr lang="en-US" sz="2600" dirty="0"/>
              <a:t> </a:t>
            </a:r>
            <a:r>
              <a:rPr lang="en-US" sz="2200" dirty="0"/>
              <a:t>is defined as an assessment of a program’s conformity to its design, program implementation, and the extent to which it reaches its intended audience   </a:t>
            </a:r>
          </a:p>
          <a:p>
            <a:pPr marL="228600" indent="-228600">
              <a:buNone/>
            </a:pPr>
            <a:r>
              <a:rPr lang="en-US" sz="2600" b="1" dirty="0">
                <a:solidFill>
                  <a:schemeClr val="accent5">
                    <a:lumMod val="20000"/>
                    <a:lumOff val="80000"/>
                  </a:schemeClr>
                </a:solidFill>
                <a:latin typeface="Calibri" pitchFamily="34" charset="0"/>
                <a:cs typeface="Times New Roman" pitchFamily="18" charset="0"/>
              </a:rPr>
              <a:t>Outcome Monitoring </a:t>
            </a:r>
            <a:r>
              <a:rPr lang="en-US" sz="2200" dirty="0">
                <a:solidFill>
                  <a:schemeClr val="accent5">
                    <a:lumMod val="20000"/>
                    <a:lumOff val="80000"/>
                  </a:schemeClr>
                </a:solidFill>
                <a:latin typeface="Calibri" pitchFamily="34" charset="0"/>
                <a:cs typeface="Times New Roman" pitchFamily="18" charset="0"/>
              </a:rPr>
              <a:t>refers to efforts to track the progress of clients based upon the outcome measures set forth in the program goals and objectives.  These measurements assess the effects of the program on client outcomes (i.e., knowledge, attitudes, beliefs, behaviors, health status, quality of life, etc.).</a:t>
            </a:r>
            <a:r>
              <a:rPr lang="en-US" sz="2200" dirty="0">
                <a:solidFill>
                  <a:schemeClr val="accent5">
                    <a:lumMod val="20000"/>
                    <a:lumOff val="80000"/>
                  </a:schemeClr>
                </a:solidFill>
                <a:latin typeface="Calibri" pitchFamily="34" charset="0"/>
              </a:rPr>
              <a:t>  </a:t>
            </a:r>
            <a:endParaRPr lang="en-US" sz="2200" dirty="0"/>
          </a:p>
        </p:txBody>
      </p:sp>
      <p:sp>
        <p:nvSpPr>
          <p:cNvPr id="2" name="Content Placeholder 1">
            <a:extLst>
              <a:ext uri="{FF2B5EF4-FFF2-40B4-BE49-F238E27FC236}">
                <a16:creationId xmlns:a16="http://schemas.microsoft.com/office/drawing/2014/main" id="{9A949474-92BF-BD2C-46A6-460D24A643E7}"/>
              </a:ext>
            </a:extLst>
          </p:cNvPr>
          <p:cNvSpPr>
            <a:spLocks noGrp="1"/>
          </p:cNvSpPr>
          <p:nvPr>
            <p:ph sz="half" idx="2"/>
          </p:nvPr>
        </p:nvSpPr>
        <p:spPr>
          <a:xfrm>
            <a:off x="5821895" y="1524001"/>
            <a:ext cx="4995332" cy="5257799"/>
          </a:xfrm>
        </p:spPr>
        <p:txBody>
          <a:bodyPr anchor="t">
            <a:normAutofit lnSpcReduction="10000"/>
          </a:bodyPr>
          <a:lstStyle/>
          <a:p>
            <a:pPr marL="0" indent="0">
              <a:buNone/>
            </a:pPr>
            <a:r>
              <a:rPr lang="en-US" sz="3900" u="sng" cap="all" dirty="0">
                <a:ln w="3175" cmpd="sng">
                  <a:noFill/>
                </a:ln>
                <a:latin typeface="+mj-lt"/>
                <a:ea typeface="+mj-ea"/>
                <a:cs typeface="+mj-cs"/>
              </a:rPr>
              <a:t>EXAMPLES</a:t>
            </a:r>
          </a:p>
          <a:p>
            <a:pPr marL="0" indent="0">
              <a:buNone/>
            </a:pPr>
            <a:r>
              <a:rPr lang="en-US" sz="2600" b="1" dirty="0"/>
              <a:t>Process Evaluation</a:t>
            </a:r>
          </a:p>
          <a:p>
            <a:pPr lvl="1"/>
            <a:r>
              <a:rPr lang="en-US" sz="2600" dirty="0"/>
              <a:t>Number of Cafés facilitated</a:t>
            </a:r>
          </a:p>
          <a:p>
            <a:pPr lvl="1"/>
            <a:r>
              <a:rPr lang="en-US" sz="2600" dirty="0"/>
              <a:t>Number of parents attended</a:t>
            </a:r>
          </a:p>
          <a:p>
            <a:pPr lvl="1"/>
            <a:r>
              <a:rPr lang="en-US" sz="2600" dirty="0"/>
              <a:t>Types of families participating</a:t>
            </a:r>
          </a:p>
          <a:p>
            <a:pPr marL="0" indent="0">
              <a:spcBef>
                <a:spcPts val="1800"/>
              </a:spcBef>
              <a:buNone/>
            </a:pPr>
            <a:r>
              <a:rPr lang="en-US" sz="2600" b="1" dirty="0">
                <a:solidFill>
                  <a:schemeClr val="accent5">
                    <a:lumMod val="20000"/>
                    <a:lumOff val="80000"/>
                  </a:schemeClr>
                </a:solidFill>
                <a:latin typeface="Calibri" pitchFamily="34" charset="0"/>
                <a:cs typeface="Times New Roman" pitchFamily="18" charset="0"/>
              </a:rPr>
              <a:t>Outcome Monitoring </a:t>
            </a:r>
          </a:p>
          <a:p>
            <a:pPr lvl="1"/>
            <a:r>
              <a:rPr lang="en-US" sz="2600" dirty="0">
                <a:solidFill>
                  <a:schemeClr val="accent5">
                    <a:lumMod val="20000"/>
                    <a:lumOff val="80000"/>
                  </a:schemeClr>
                </a:solidFill>
                <a:latin typeface="Calibri" pitchFamily="34" charset="0"/>
                <a:cs typeface="Times New Roman" pitchFamily="18" charset="0"/>
              </a:rPr>
              <a:t>Parents learned something from participating in the Café </a:t>
            </a:r>
          </a:p>
          <a:p>
            <a:pPr lvl="1"/>
            <a:r>
              <a:rPr lang="en-US" sz="2600" dirty="0">
                <a:solidFill>
                  <a:schemeClr val="accent5">
                    <a:lumMod val="20000"/>
                    <a:lumOff val="80000"/>
                  </a:schemeClr>
                </a:solidFill>
                <a:latin typeface="Calibri" pitchFamily="34" charset="0"/>
                <a:cs typeface="Times New Roman" pitchFamily="18" charset="0"/>
              </a:rPr>
              <a:t>Parents felt connected to others during the Café </a:t>
            </a:r>
          </a:p>
          <a:p>
            <a:pPr lvl="1"/>
            <a:endParaRPr lang="en-US" dirty="0"/>
          </a:p>
        </p:txBody>
      </p:sp>
      <p:sp>
        <p:nvSpPr>
          <p:cNvPr id="7" name="Slide Number Placeholder 6"/>
          <p:cNvSpPr>
            <a:spLocks noGrp="1"/>
          </p:cNvSpPr>
          <p:nvPr>
            <p:ph type="sldNum" sz="quarter" idx="12"/>
          </p:nvPr>
        </p:nvSpPr>
        <p:spPr/>
        <p:txBody>
          <a:bodyPr/>
          <a:lstStyle/>
          <a:p>
            <a:fld id="{5E3B7B93-B60F-4194-86A4-088AA9704300}" type="slidenum">
              <a:rPr lang="en-US" smtClean="0"/>
              <a:pPr/>
              <a:t>4</a:t>
            </a:fld>
            <a:endParaRPr lang="en-US"/>
          </a:p>
        </p:txBody>
      </p:sp>
    </p:spTree>
    <p:extLst>
      <p:ext uri="{BB962C8B-B14F-4D97-AF65-F5344CB8AC3E}">
        <p14:creationId xmlns:p14="http://schemas.microsoft.com/office/powerpoint/2010/main" val="127567989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a:bodyPr>
          <a:lstStyle/>
          <a:p>
            <a:pPr eaLnBrk="1" hangingPunct="1"/>
            <a:r>
              <a:rPr lang="en-US" sz="3600" dirty="0"/>
              <a:t>Process Evaluation Vs. Outcome Monitoring</a:t>
            </a:r>
          </a:p>
        </p:txBody>
      </p:sp>
      <p:sp>
        <p:nvSpPr>
          <p:cNvPr id="8" name="Text Placeholder 7">
            <a:extLst>
              <a:ext uri="{FF2B5EF4-FFF2-40B4-BE49-F238E27FC236}">
                <a16:creationId xmlns:a16="http://schemas.microsoft.com/office/drawing/2014/main" id="{D4D4F53D-70AC-52F6-44A6-43C01691E592}"/>
              </a:ext>
            </a:extLst>
          </p:cNvPr>
          <p:cNvSpPr>
            <a:spLocks noGrp="1"/>
          </p:cNvSpPr>
          <p:nvPr>
            <p:ph type="body" idx="1"/>
          </p:nvPr>
        </p:nvSpPr>
        <p:spPr/>
        <p:txBody>
          <a:bodyPr/>
          <a:lstStyle/>
          <a:p>
            <a:r>
              <a:rPr lang="en-US" dirty="0"/>
              <a:t>Process Evaluation Data</a:t>
            </a:r>
          </a:p>
        </p:txBody>
      </p:sp>
      <p:graphicFrame>
        <p:nvGraphicFramePr>
          <p:cNvPr id="14" name="Content Placeholder 13">
            <a:extLst>
              <a:ext uri="{FF2B5EF4-FFF2-40B4-BE49-F238E27FC236}">
                <a16:creationId xmlns:a16="http://schemas.microsoft.com/office/drawing/2014/main" id="{360DAF9F-BCC0-FB1D-6DA0-2BD5D5223A0A}"/>
              </a:ext>
            </a:extLst>
          </p:cNvPr>
          <p:cNvGraphicFramePr>
            <a:graphicFrameLocks noGrp="1"/>
          </p:cNvGraphicFramePr>
          <p:nvPr>
            <p:ph sz="half" idx="2"/>
            <p:extLst>
              <p:ext uri="{D42A27DB-BD31-4B8C-83A1-F6EECF244321}">
                <p14:modId xmlns:p14="http://schemas.microsoft.com/office/powerpoint/2010/main" val="1635735815"/>
              </p:ext>
            </p:extLst>
          </p:nvPr>
        </p:nvGraphicFramePr>
        <p:xfrm>
          <a:off x="685800" y="2870200"/>
          <a:ext cx="4997450" cy="3378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9">
            <a:extLst>
              <a:ext uri="{FF2B5EF4-FFF2-40B4-BE49-F238E27FC236}">
                <a16:creationId xmlns:a16="http://schemas.microsoft.com/office/drawing/2014/main" id="{BCD65C26-59A5-3B38-9B04-2394F0B6A718}"/>
              </a:ext>
            </a:extLst>
          </p:cNvPr>
          <p:cNvSpPr>
            <a:spLocks noGrp="1"/>
          </p:cNvSpPr>
          <p:nvPr>
            <p:ph type="body" sz="quarter" idx="3"/>
          </p:nvPr>
        </p:nvSpPr>
        <p:spPr/>
        <p:txBody>
          <a:bodyPr/>
          <a:lstStyle/>
          <a:p>
            <a:r>
              <a:rPr lang="en-US" dirty="0"/>
              <a:t>Outcome Monitoring Data</a:t>
            </a:r>
          </a:p>
        </p:txBody>
      </p:sp>
      <p:graphicFrame>
        <p:nvGraphicFramePr>
          <p:cNvPr id="17" name="Content Placeholder 16">
            <a:extLst>
              <a:ext uri="{FF2B5EF4-FFF2-40B4-BE49-F238E27FC236}">
                <a16:creationId xmlns:a16="http://schemas.microsoft.com/office/drawing/2014/main" id="{39292343-4457-CED3-120D-251EB82E9587}"/>
              </a:ext>
            </a:extLst>
          </p:cNvPr>
          <p:cNvGraphicFramePr>
            <a:graphicFrameLocks noGrp="1"/>
          </p:cNvGraphicFramePr>
          <p:nvPr>
            <p:ph sz="quarter" idx="4"/>
            <p:extLst>
              <p:ext uri="{D42A27DB-BD31-4B8C-83A1-F6EECF244321}">
                <p14:modId xmlns:p14="http://schemas.microsoft.com/office/powerpoint/2010/main" val="315912665"/>
              </p:ext>
            </p:extLst>
          </p:nvPr>
        </p:nvGraphicFramePr>
        <p:xfrm>
          <a:off x="5822950" y="2870200"/>
          <a:ext cx="4995863" cy="3378200"/>
        </p:xfrm>
        <a:graphic>
          <a:graphicData uri="http://schemas.openxmlformats.org/drawingml/2006/chart">
            <c:chart xmlns:c="http://schemas.openxmlformats.org/drawingml/2006/chart" xmlns:r="http://schemas.openxmlformats.org/officeDocument/2006/relationships" r:id="rId4"/>
          </a:graphicData>
        </a:graphic>
      </p:graphicFrame>
      <p:sp>
        <p:nvSpPr>
          <p:cNvPr id="7" name="Slide Number Placeholder 6"/>
          <p:cNvSpPr>
            <a:spLocks noGrp="1"/>
          </p:cNvSpPr>
          <p:nvPr>
            <p:ph type="sldNum" sz="quarter" idx="12"/>
          </p:nvPr>
        </p:nvSpPr>
        <p:spPr/>
        <p:txBody>
          <a:bodyPr/>
          <a:lstStyle/>
          <a:p>
            <a:fld id="{5E3B7B93-B60F-4194-86A4-088AA9704300}" type="slidenum">
              <a:rPr lang="en-US" smtClean="0"/>
              <a:pPr/>
              <a:t>5</a:t>
            </a:fld>
            <a:endParaRPr lang="en-US"/>
          </a:p>
        </p:txBody>
      </p:sp>
    </p:spTree>
    <p:extLst>
      <p:ext uri="{BB962C8B-B14F-4D97-AF65-F5344CB8AC3E}">
        <p14:creationId xmlns:p14="http://schemas.microsoft.com/office/powerpoint/2010/main" val="234484113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3429000" y="381000"/>
            <a:ext cx="6858000" cy="1143000"/>
          </a:xfrm>
        </p:spPr>
        <p:txBody>
          <a:bodyPr>
            <a:normAutofit/>
          </a:bodyPr>
          <a:lstStyle/>
          <a:p>
            <a:pPr eaLnBrk="1" hangingPunct="1"/>
            <a:r>
              <a:rPr lang="en-US" sz="3600" dirty="0"/>
              <a:t>Program Improvement</a:t>
            </a:r>
          </a:p>
        </p:txBody>
      </p:sp>
      <p:sp>
        <p:nvSpPr>
          <p:cNvPr id="55299" name="Rectangle 3"/>
          <p:cNvSpPr>
            <a:spLocks noGrp="1" noChangeArrowheads="1"/>
          </p:cNvSpPr>
          <p:nvPr>
            <p:ph idx="1"/>
          </p:nvPr>
        </p:nvSpPr>
        <p:spPr>
          <a:xfrm>
            <a:off x="533400" y="1371600"/>
            <a:ext cx="11506200" cy="1676400"/>
          </a:xfrm>
        </p:spPr>
        <p:txBody>
          <a:bodyPr/>
          <a:lstStyle/>
          <a:p>
            <a:pPr marL="228600" indent="-228600">
              <a:buNone/>
            </a:pPr>
            <a:r>
              <a:rPr lang="en-US" sz="2600" b="1" dirty="0"/>
              <a:t>Evaluation is a systematic methods for collecting, analyzing, and using data to examine the effectiveness and efficiency of programs and, as importantly, to contribute to continuous program improvement. (CDC)</a:t>
            </a:r>
            <a:endParaRPr lang="en-US" dirty="0"/>
          </a:p>
        </p:txBody>
      </p:sp>
      <p:sp>
        <p:nvSpPr>
          <p:cNvPr id="7" name="Slide Number Placeholder 6"/>
          <p:cNvSpPr>
            <a:spLocks noGrp="1"/>
          </p:cNvSpPr>
          <p:nvPr>
            <p:ph type="sldNum" sz="quarter" idx="12"/>
          </p:nvPr>
        </p:nvSpPr>
        <p:spPr/>
        <p:txBody>
          <a:bodyPr/>
          <a:lstStyle/>
          <a:p>
            <a:fld id="{5E3B7B93-B60F-4194-86A4-088AA9704300}" type="slidenum">
              <a:rPr lang="en-US" smtClean="0"/>
              <a:pPr/>
              <a:t>6</a:t>
            </a:fld>
            <a:endParaRPr lang="en-US"/>
          </a:p>
        </p:txBody>
      </p:sp>
      <p:sp>
        <p:nvSpPr>
          <p:cNvPr id="2" name="TextBox 1">
            <a:extLst>
              <a:ext uri="{FF2B5EF4-FFF2-40B4-BE49-F238E27FC236}">
                <a16:creationId xmlns:a16="http://schemas.microsoft.com/office/drawing/2014/main" id="{58E4D44B-1A48-42FA-CB0F-E382F1295F0C}"/>
              </a:ext>
            </a:extLst>
          </p:cNvPr>
          <p:cNvSpPr txBox="1"/>
          <p:nvPr/>
        </p:nvSpPr>
        <p:spPr>
          <a:xfrm>
            <a:off x="7782836" y="5971401"/>
            <a:ext cx="2971800" cy="276999"/>
          </a:xfrm>
          <a:prstGeom prst="rect">
            <a:avLst/>
          </a:prstGeom>
          <a:noFill/>
        </p:spPr>
        <p:txBody>
          <a:bodyPr wrap="square" rtlCol="0">
            <a:spAutoFit/>
          </a:bodyPr>
          <a:lstStyle/>
          <a:p>
            <a:r>
              <a:rPr lang="en-US" sz="1200" dirty="0"/>
              <a:t>https://www.cdc.gov/evaluation/index.htm</a:t>
            </a:r>
          </a:p>
        </p:txBody>
      </p:sp>
      <p:graphicFrame>
        <p:nvGraphicFramePr>
          <p:cNvPr id="5" name="Chart 4">
            <a:extLst>
              <a:ext uri="{FF2B5EF4-FFF2-40B4-BE49-F238E27FC236}">
                <a16:creationId xmlns:a16="http://schemas.microsoft.com/office/drawing/2014/main" id="{41D540B3-3F94-4209-4330-38D690FB64BC}"/>
              </a:ext>
            </a:extLst>
          </p:cNvPr>
          <p:cNvGraphicFramePr/>
          <p:nvPr>
            <p:extLst>
              <p:ext uri="{D42A27DB-BD31-4B8C-83A1-F6EECF244321}">
                <p14:modId xmlns:p14="http://schemas.microsoft.com/office/powerpoint/2010/main" val="2663845800"/>
              </p:ext>
            </p:extLst>
          </p:nvPr>
        </p:nvGraphicFramePr>
        <p:xfrm>
          <a:off x="2032000" y="2819400"/>
          <a:ext cx="8128000" cy="342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0945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581400" y="609600"/>
            <a:ext cx="3505200" cy="685800"/>
          </a:xfrm>
        </p:spPr>
        <p:txBody>
          <a:bodyPr>
            <a:normAutofit/>
          </a:bodyPr>
          <a:lstStyle/>
          <a:p>
            <a:pPr eaLnBrk="1" hangingPunct="1"/>
            <a:r>
              <a:rPr lang="en-US" sz="3800" dirty="0"/>
              <a:t>Why Evaluate?</a:t>
            </a:r>
          </a:p>
        </p:txBody>
      </p:sp>
      <p:sp>
        <p:nvSpPr>
          <p:cNvPr id="32771" name="Rectangle 3"/>
          <p:cNvSpPr>
            <a:spLocks noGrp="1" noChangeArrowheads="1"/>
          </p:cNvSpPr>
          <p:nvPr>
            <p:ph idx="1"/>
          </p:nvPr>
        </p:nvSpPr>
        <p:spPr>
          <a:xfrm>
            <a:off x="1524000" y="1524000"/>
            <a:ext cx="8915400" cy="4127500"/>
          </a:xfrm>
        </p:spPr>
        <p:txBody>
          <a:bodyPr/>
          <a:lstStyle/>
          <a:p>
            <a:pPr marL="460375" indent="-460375">
              <a:buNone/>
            </a:pPr>
            <a:r>
              <a:rPr lang="en-US" sz="2800" dirty="0"/>
              <a:t>1.  Ensure program effectiveness and appropriateness</a:t>
            </a:r>
          </a:p>
          <a:p>
            <a:pPr marL="460375" indent="-460375">
              <a:buNone/>
            </a:pPr>
            <a:r>
              <a:rPr lang="en-US" sz="2800" dirty="0"/>
              <a:t>2.  Demonstrate accountability</a:t>
            </a:r>
          </a:p>
          <a:p>
            <a:pPr marL="460375" indent="-460375">
              <a:buNone/>
            </a:pPr>
            <a:r>
              <a:rPr lang="en-US" sz="2800" dirty="0"/>
              <a:t>3.  Influence policy makers</a:t>
            </a:r>
          </a:p>
          <a:p>
            <a:pPr marL="460375" indent="-460375">
              <a:buNone/>
            </a:pPr>
            <a:r>
              <a:rPr lang="en-US" sz="2800" dirty="0"/>
              <a:t>4.  Improve program operations and service delivery</a:t>
            </a:r>
          </a:p>
          <a:p>
            <a:pPr marL="460375" indent="-460375">
              <a:buNone/>
            </a:pPr>
            <a:endParaRPr lang="en-US" dirty="0"/>
          </a:p>
        </p:txBody>
      </p:sp>
      <p:sp>
        <p:nvSpPr>
          <p:cNvPr id="4" name="Slide Number Placeholder 3"/>
          <p:cNvSpPr>
            <a:spLocks noGrp="1"/>
          </p:cNvSpPr>
          <p:nvPr>
            <p:ph type="sldNum" sz="quarter" idx="12"/>
          </p:nvPr>
        </p:nvSpPr>
        <p:spPr/>
        <p:txBody>
          <a:bodyPr/>
          <a:lstStyle/>
          <a:p>
            <a:fld id="{5E3B7B93-B60F-4194-86A4-088AA9704300}" type="slidenum">
              <a:rPr lang="en-US" smtClean="0"/>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581400" y="228600"/>
            <a:ext cx="3505200" cy="685800"/>
          </a:xfrm>
        </p:spPr>
        <p:txBody>
          <a:bodyPr>
            <a:normAutofit/>
          </a:bodyPr>
          <a:lstStyle/>
          <a:p>
            <a:pPr eaLnBrk="1" hangingPunct="1"/>
            <a:r>
              <a:rPr lang="en-US" sz="3800" dirty="0"/>
              <a:t>Why Evaluate?</a:t>
            </a:r>
          </a:p>
        </p:txBody>
      </p:sp>
      <p:sp>
        <p:nvSpPr>
          <p:cNvPr id="32771" name="Rectangle 3"/>
          <p:cNvSpPr>
            <a:spLocks noGrp="1" noChangeArrowheads="1"/>
          </p:cNvSpPr>
          <p:nvPr>
            <p:ph idx="1"/>
          </p:nvPr>
        </p:nvSpPr>
        <p:spPr>
          <a:xfrm>
            <a:off x="1905000" y="1219200"/>
            <a:ext cx="3810000" cy="4127500"/>
          </a:xfrm>
        </p:spPr>
        <p:txBody>
          <a:bodyPr/>
          <a:lstStyle/>
          <a:p>
            <a:pPr marL="514350" indent="-514350">
              <a:buNone/>
            </a:pPr>
            <a:endParaRPr lang="en-US" dirty="0"/>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5E3B7B93-B60F-4194-86A4-088AA9704300}" type="slidenum">
              <a:rPr lang="en-US" smtClean="0"/>
              <a:pPr/>
              <a:t>8</a:t>
            </a:fld>
            <a:endParaRPr lang="en-US"/>
          </a:p>
        </p:txBody>
      </p:sp>
      <p:pic>
        <p:nvPicPr>
          <p:cNvPr id="290818" name="Picture 2" descr="http://www.eureka.mo.us/wp-content/uploads/2011/04/DARE_LOGOi111-300x190.gif"/>
          <p:cNvPicPr>
            <a:picLocks noChangeAspect="1" noChangeArrowheads="1"/>
          </p:cNvPicPr>
          <p:nvPr/>
        </p:nvPicPr>
        <p:blipFill>
          <a:blip r:embed="rId3" cstate="print"/>
          <a:srcRect/>
          <a:stretch>
            <a:fillRect/>
          </a:stretch>
        </p:blipFill>
        <p:spPr bwMode="auto">
          <a:xfrm>
            <a:off x="2209800" y="1143000"/>
            <a:ext cx="7620000" cy="4826003"/>
          </a:xfrm>
          <a:prstGeom prst="rect">
            <a:avLst/>
          </a:prstGeom>
          <a:noFill/>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362200" y="304800"/>
            <a:ext cx="9525000" cy="838200"/>
          </a:xfrm>
        </p:spPr>
        <p:txBody>
          <a:bodyPr>
            <a:normAutofit fontScale="90000"/>
          </a:bodyPr>
          <a:lstStyle/>
          <a:p>
            <a:pPr eaLnBrk="1" hangingPunct="1"/>
            <a:r>
              <a:rPr lang="en-US" dirty="0">
                <a:solidFill>
                  <a:schemeClr val="tx2"/>
                </a:solidFill>
              </a:rPr>
              <a:t>Program Evaluation </a:t>
            </a:r>
            <a:br>
              <a:rPr lang="en-US" dirty="0">
                <a:solidFill>
                  <a:schemeClr val="tx2"/>
                </a:solidFill>
              </a:rPr>
            </a:br>
            <a:r>
              <a:rPr lang="en-US" dirty="0">
                <a:solidFill>
                  <a:schemeClr val="tx2"/>
                </a:solidFill>
              </a:rPr>
              <a:t>Framework</a:t>
            </a:r>
          </a:p>
        </p:txBody>
      </p:sp>
      <p:sp>
        <p:nvSpPr>
          <p:cNvPr id="217091" name="Oval 3"/>
          <p:cNvSpPr>
            <a:spLocks noChangeArrowheads="1"/>
          </p:cNvSpPr>
          <p:nvPr/>
        </p:nvSpPr>
        <p:spPr bwMode="auto">
          <a:xfrm>
            <a:off x="3411020" y="1327874"/>
            <a:ext cx="5638800" cy="5410200"/>
          </a:xfrm>
          <a:prstGeom prst="ellipse">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lgn="ctr">
              <a:defRPr/>
            </a:pPr>
            <a:endParaRPr lang="en-US"/>
          </a:p>
        </p:txBody>
      </p:sp>
      <p:sp>
        <p:nvSpPr>
          <p:cNvPr id="217093" name="Text Box 5"/>
          <p:cNvSpPr txBox="1">
            <a:spLocks noChangeArrowheads="1"/>
          </p:cNvSpPr>
          <p:nvPr/>
        </p:nvSpPr>
        <p:spPr bwMode="auto">
          <a:xfrm>
            <a:off x="3868221" y="457272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Analyze &amp; justify conclusions</a:t>
            </a:r>
          </a:p>
        </p:txBody>
      </p:sp>
      <p:sp>
        <p:nvSpPr>
          <p:cNvPr id="217094" name="Text Box 6"/>
          <p:cNvSpPr txBox="1">
            <a:spLocks noChangeArrowheads="1"/>
          </p:cNvSpPr>
          <p:nvPr/>
        </p:nvSpPr>
        <p:spPr bwMode="auto">
          <a:xfrm>
            <a:off x="6763820" y="4375874"/>
            <a:ext cx="19050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Focus the evaluation </a:t>
            </a:r>
            <a:br>
              <a:rPr lang="en-US">
                <a:latin typeface="Calibri" pitchFamily="34" charset="0"/>
              </a:rPr>
            </a:br>
            <a:r>
              <a:rPr lang="en-US">
                <a:latin typeface="Calibri" pitchFamily="34" charset="0"/>
              </a:rPr>
              <a:t>design</a:t>
            </a:r>
          </a:p>
        </p:txBody>
      </p:sp>
      <p:sp>
        <p:nvSpPr>
          <p:cNvPr id="217095" name="Text Box 7"/>
          <p:cNvSpPr txBox="1">
            <a:spLocks noChangeArrowheads="1"/>
          </p:cNvSpPr>
          <p:nvPr/>
        </p:nvSpPr>
        <p:spPr bwMode="auto">
          <a:xfrm>
            <a:off x="6763821" y="28518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Describe</a:t>
            </a:r>
            <a:br>
              <a:rPr lang="en-US">
                <a:latin typeface="Calibri" pitchFamily="34" charset="0"/>
              </a:rPr>
            </a:br>
            <a:r>
              <a:rPr lang="en-US">
                <a:latin typeface="Calibri" pitchFamily="34" charset="0"/>
              </a:rPr>
              <a:t>the program</a:t>
            </a:r>
          </a:p>
        </p:txBody>
      </p:sp>
      <p:sp>
        <p:nvSpPr>
          <p:cNvPr id="217096" name="Text Box 8"/>
          <p:cNvSpPr txBox="1">
            <a:spLocks noChangeArrowheads="1"/>
          </p:cNvSpPr>
          <p:nvPr/>
        </p:nvSpPr>
        <p:spPr bwMode="auto">
          <a:xfrm>
            <a:off x="5239821" y="5595074"/>
            <a:ext cx="2035175"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Collect credible evidence</a:t>
            </a:r>
          </a:p>
        </p:txBody>
      </p:sp>
      <p:sp>
        <p:nvSpPr>
          <p:cNvPr id="217097" name="Text Box 9"/>
          <p:cNvSpPr txBox="1">
            <a:spLocks noChangeArrowheads="1"/>
          </p:cNvSpPr>
          <p:nvPr/>
        </p:nvSpPr>
        <p:spPr bwMode="auto">
          <a:xfrm>
            <a:off x="3944420" y="2699474"/>
            <a:ext cx="1752600" cy="9159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dirty="0">
                <a:latin typeface="Calibri" pitchFamily="34" charset="0"/>
              </a:rPr>
              <a:t>Ensure use &amp; share lessons learned</a:t>
            </a:r>
          </a:p>
        </p:txBody>
      </p:sp>
      <p:sp>
        <p:nvSpPr>
          <p:cNvPr id="217098" name="AutoShape 10"/>
          <p:cNvSpPr>
            <a:spLocks noChangeArrowheads="1"/>
          </p:cNvSpPr>
          <p:nvPr/>
        </p:nvSpPr>
        <p:spPr bwMode="auto">
          <a:xfrm rot="2236690">
            <a:off x="7068620" y="2089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099" name="AutoShape 11"/>
          <p:cNvSpPr>
            <a:spLocks noChangeArrowheads="1"/>
          </p:cNvSpPr>
          <p:nvPr/>
        </p:nvSpPr>
        <p:spPr bwMode="auto">
          <a:xfrm rot="-2209901">
            <a:off x="4706420" y="20136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0" name="AutoShape 12"/>
          <p:cNvSpPr>
            <a:spLocks noChangeArrowheads="1"/>
          </p:cNvSpPr>
          <p:nvPr/>
        </p:nvSpPr>
        <p:spPr bwMode="auto">
          <a:xfrm rot="8076274">
            <a:off x="7140852" y="5522843"/>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1" name="AutoShape 13"/>
          <p:cNvSpPr>
            <a:spLocks noChangeArrowheads="1"/>
          </p:cNvSpPr>
          <p:nvPr/>
        </p:nvSpPr>
        <p:spPr bwMode="auto">
          <a:xfrm rot="5400000">
            <a:off x="78298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2" name="AutoShape 14"/>
          <p:cNvSpPr>
            <a:spLocks noChangeArrowheads="1"/>
          </p:cNvSpPr>
          <p:nvPr/>
        </p:nvSpPr>
        <p:spPr bwMode="auto">
          <a:xfrm rot="16200000">
            <a:off x="3867427" y="3767068"/>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sp>
        <p:nvSpPr>
          <p:cNvPr id="217103" name="AutoShape 15"/>
          <p:cNvSpPr>
            <a:spLocks noChangeArrowheads="1"/>
          </p:cNvSpPr>
          <p:nvPr/>
        </p:nvSpPr>
        <p:spPr bwMode="auto">
          <a:xfrm rot="13036690">
            <a:off x="4554020" y="5518875"/>
            <a:ext cx="762000" cy="449263"/>
          </a:xfrm>
          <a:prstGeom prst="rightArrow">
            <a:avLst>
              <a:gd name="adj1" fmla="val 55435"/>
              <a:gd name="adj2" fmla="val 90836"/>
            </a:avLst>
          </a:prstGeom>
          <a:solidFill>
            <a:schemeClr val="bg2"/>
          </a:solidFill>
          <a:ln w="9525">
            <a:noFill/>
            <a:miter lim="800000"/>
            <a:headEnd/>
            <a:tailEnd/>
          </a:ln>
          <a:effectLst>
            <a:prstShdw prst="shdw17" dist="17961" dir="2700000">
              <a:schemeClr val="bg2">
                <a:gamma/>
                <a:shade val="60000"/>
                <a:invGamma/>
              </a:schemeClr>
            </a:prstShdw>
          </a:effectLst>
        </p:spPr>
        <p:txBody>
          <a:bodyPr wrap="none" anchor="ctr"/>
          <a:lstStyle/>
          <a:p>
            <a:pPr>
              <a:defRPr/>
            </a:pPr>
            <a:endParaRPr lang="en-US"/>
          </a:p>
        </p:txBody>
      </p:sp>
      <p:grpSp>
        <p:nvGrpSpPr>
          <p:cNvPr id="2" name="Group 65"/>
          <p:cNvGrpSpPr>
            <a:grpSpLocks/>
          </p:cNvGrpSpPr>
          <p:nvPr/>
        </p:nvGrpSpPr>
        <p:grpSpPr bwMode="auto">
          <a:xfrm>
            <a:off x="5239821" y="1327874"/>
            <a:ext cx="2035175" cy="1022350"/>
            <a:chOff x="2304" y="768"/>
            <a:chExt cx="1282" cy="644"/>
          </a:xfrm>
        </p:grpSpPr>
        <p:sp>
          <p:nvSpPr>
            <p:cNvPr id="217092" name="Text Box 4"/>
            <p:cNvSpPr txBox="1">
              <a:spLocks noChangeArrowheads="1"/>
            </p:cNvSpPr>
            <p:nvPr/>
          </p:nvSpPr>
          <p:spPr bwMode="auto">
            <a:xfrm>
              <a:off x="2304" y="1008"/>
              <a:ext cx="1282" cy="404"/>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a:latin typeface="Calibri" pitchFamily="34" charset="0"/>
                </a:rPr>
                <a:t>Engage stakeholders</a:t>
              </a:r>
            </a:p>
          </p:txBody>
        </p:sp>
        <p:grpSp>
          <p:nvGrpSpPr>
            <p:cNvPr id="3" name="Group 59"/>
            <p:cNvGrpSpPr>
              <a:grpSpLocks/>
            </p:cNvGrpSpPr>
            <p:nvPr/>
          </p:nvGrpSpPr>
          <p:grpSpPr bwMode="auto">
            <a:xfrm>
              <a:off x="2784" y="768"/>
              <a:ext cx="336" cy="288"/>
              <a:chOff x="2784" y="768"/>
              <a:chExt cx="336" cy="288"/>
            </a:xfrm>
          </p:grpSpPr>
          <p:sp>
            <p:nvSpPr>
              <p:cNvPr id="20514" name="Oval 38"/>
              <p:cNvSpPr>
                <a:spLocks noChangeArrowheads="1"/>
              </p:cNvSpPr>
              <p:nvPr/>
            </p:nvSpPr>
            <p:spPr bwMode="auto">
              <a:xfrm>
                <a:off x="2784" y="768"/>
                <a:ext cx="336" cy="288"/>
              </a:xfrm>
              <a:prstGeom prst="ellipse">
                <a:avLst/>
              </a:prstGeom>
              <a:solidFill>
                <a:srgbClr val="FF99CC"/>
              </a:solidFill>
              <a:ln w="9525">
                <a:noFill/>
                <a:miter lim="800000"/>
                <a:headEnd/>
                <a:tailEnd/>
              </a:ln>
              <a:effectLst>
                <a:prstShdw prst="shdw17" dist="17961" dir="2700000">
                  <a:srgbClr val="995C7A"/>
                </a:prstShdw>
              </a:effectLst>
            </p:spPr>
            <p:txBody>
              <a:bodyPr wrap="none" anchor="ctr"/>
              <a:lstStyle/>
              <a:p>
                <a:endParaRPr lang="en-US"/>
              </a:p>
            </p:txBody>
          </p:sp>
          <p:sp>
            <p:nvSpPr>
              <p:cNvPr id="217125" name="Text Box 37"/>
              <p:cNvSpPr txBox="1">
                <a:spLocks noChangeArrowheads="1"/>
              </p:cNvSpPr>
              <p:nvPr/>
            </p:nvSpPr>
            <p:spPr bwMode="auto">
              <a:xfrm>
                <a:off x="2849" y="76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1</a:t>
                </a:r>
              </a:p>
            </p:txBody>
          </p:sp>
        </p:grpSp>
      </p:grpSp>
      <p:grpSp>
        <p:nvGrpSpPr>
          <p:cNvPr id="4" name="Group 64"/>
          <p:cNvGrpSpPr>
            <a:grpSpLocks/>
          </p:cNvGrpSpPr>
          <p:nvPr/>
        </p:nvGrpSpPr>
        <p:grpSpPr bwMode="auto">
          <a:xfrm>
            <a:off x="3639620" y="2775674"/>
            <a:ext cx="533400" cy="457200"/>
            <a:chOff x="1296" y="1680"/>
            <a:chExt cx="336" cy="288"/>
          </a:xfrm>
        </p:grpSpPr>
        <p:sp>
          <p:nvSpPr>
            <p:cNvPr id="20510" name="Oval 41"/>
            <p:cNvSpPr>
              <a:spLocks noChangeArrowheads="1"/>
            </p:cNvSpPr>
            <p:nvPr/>
          </p:nvSpPr>
          <p:spPr bwMode="auto">
            <a:xfrm>
              <a:off x="1296" y="1680"/>
              <a:ext cx="336" cy="288"/>
            </a:xfrm>
            <a:prstGeom prst="ellipse">
              <a:avLst/>
            </a:prstGeom>
            <a:solidFill>
              <a:srgbClr val="0066CC"/>
            </a:solidFill>
            <a:ln w="9525">
              <a:noFill/>
              <a:miter lim="800000"/>
              <a:headEnd/>
              <a:tailEnd/>
            </a:ln>
            <a:effectLst>
              <a:prstShdw prst="shdw17" dist="17961" dir="2700000">
                <a:srgbClr val="003D7A"/>
              </a:prstShdw>
            </a:effectLst>
          </p:spPr>
          <p:txBody>
            <a:bodyPr wrap="none" anchor="ctr"/>
            <a:lstStyle/>
            <a:p>
              <a:endParaRPr lang="en-US"/>
            </a:p>
          </p:txBody>
        </p:sp>
        <p:sp>
          <p:nvSpPr>
            <p:cNvPr id="217130" name="Text Box 42"/>
            <p:cNvSpPr txBox="1">
              <a:spLocks noChangeArrowheads="1"/>
            </p:cNvSpPr>
            <p:nvPr/>
          </p:nvSpPr>
          <p:spPr bwMode="auto">
            <a:xfrm>
              <a:off x="1361"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6</a:t>
              </a:r>
            </a:p>
          </p:txBody>
        </p:sp>
      </p:grpSp>
      <p:grpSp>
        <p:nvGrpSpPr>
          <p:cNvPr id="5" name="Group 63"/>
          <p:cNvGrpSpPr>
            <a:grpSpLocks/>
          </p:cNvGrpSpPr>
          <p:nvPr/>
        </p:nvGrpSpPr>
        <p:grpSpPr bwMode="auto">
          <a:xfrm>
            <a:off x="3639620" y="4833074"/>
            <a:ext cx="533400" cy="457200"/>
            <a:chOff x="1296" y="2976"/>
            <a:chExt cx="336" cy="288"/>
          </a:xfrm>
        </p:grpSpPr>
        <p:sp>
          <p:nvSpPr>
            <p:cNvPr id="217132" name="Oval 44"/>
            <p:cNvSpPr>
              <a:spLocks noChangeArrowheads="1"/>
            </p:cNvSpPr>
            <p:nvPr/>
          </p:nvSpPr>
          <p:spPr bwMode="auto">
            <a:xfrm>
              <a:off x="1296" y="2976"/>
              <a:ext cx="336" cy="288"/>
            </a:xfrm>
            <a:prstGeom prst="ellipse">
              <a:avLst/>
            </a:prstGeom>
            <a:solidFill>
              <a:schemeClr val="accent2"/>
            </a:solidFill>
            <a:ln w="9525">
              <a:noFill/>
              <a:miter lim="800000"/>
              <a:headEnd/>
              <a:tailEnd/>
            </a:ln>
            <a:effectLst>
              <a:prstShdw prst="shdw17" dist="17961" dir="2700000">
                <a:schemeClr val="hlink">
                  <a:gamma/>
                  <a:shade val="60000"/>
                  <a:invGamma/>
                </a:schemeClr>
              </a:prstShdw>
            </a:effectLst>
          </p:spPr>
          <p:txBody>
            <a:bodyPr wrap="none" anchor="ctr"/>
            <a:lstStyle/>
            <a:p>
              <a:pPr>
                <a:defRPr/>
              </a:pPr>
              <a:endParaRPr lang="en-US"/>
            </a:p>
          </p:txBody>
        </p:sp>
        <p:sp>
          <p:nvSpPr>
            <p:cNvPr id="217133" name="Text Box 45"/>
            <p:cNvSpPr txBox="1">
              <a:spLocks noChangeArrowheads="1"/>
            </p:cNvSpPr>
            <p:nvPr/>
          </p:nvSpPr>
          <p:spPr bwMode="auto">
            <a:xfrm>
              <a:off x="1361"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dirty="0"/>
                <a:t>5</a:t>
              </a:r>
            </a:p>
          </p:txBody>
        </p:sp>
      </p:grpSp>
      <p:grpSp>
        <p:nvGrpSpPr>
          <p:cNvPr id="6" name="Group 62"/>
          <p:cNvGrpSpPr>
            <a:grpSpLocks/>
          </p:cNvGrpSpPr>
          <p:nvPr/>
        </p:nvGrpSpPr>
        <p:grpSpPr bwMode="auto">
          <a:xfrm>
            <a:off x="6001820" y="6280874"/>
            <a:ext cx="533400" cy="457200"/>
            <a:chOff x="2784" y="3888"/>
            <a:chExt cx="336" cy="288"/>
          </a:xfrm>
        </p:grpSpPr>
        <p:sp>
          <p:nvSpPr>
            <p:cNvPr id="20506" name="Oval 47"/>
            <p:cNvSpPr>
              <a:spLocks noChangeArrowheads="1"/>
            </p:cNvSpPr>
            <p:nvPr/>
          </p:nvSpPr>
          <p:spPr bwMode="auto">
            <a:xfrm>
              <a:off x="2784" y="3888"/>
              <a:ext cx="336" cy="288"/>
            </a:xfrm>
            <a:prstGeom prst="ellipse">
              <a:avLst/>
            </a:prstGeom>
            <a:solidFill>
              <a:srgbClr val="66FF33"/>
            </a:solidFill>
            <a:ln w="9525">
              <a:noFill/>
              <a:miter lim="800000"/>
              <a:headEnd/>
              <a:tailEnd/>
            </a:ln>
            <a:effectLst>
              <a:prstShdw prst="shdw17" dist="17961" dir="2700000">
                <a:srgbClr val="3D991F"/>
              </a:prstShdw>
            </a:effectLst>
          </p:spPr>
          <p:txBody>
            <a:bodyPr wrap="none" anchor="ctr"/>
            <a:lstStyle/>
            <a:p>
              <a:endParaRPr lang="en-US"/>
            </a:p>
          </p:txBody>
        </p:sp>
        <p:sp>
          <p:nvSpPr>
            <p:cNvPr id="217136" name="Text Box 48"/>
            <p:cNvSpPr txBox="1">
              <a:spLocks noChangeArrowheads="1"/>
            </p:cNvSpPr>
            <p:nvPr/>
          </p:nvSpPr>
          <p:spPr bwMode="auto">
            <a:xfrm>
              <a:off x="2849" y="3888"/>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4</a:t>
              </a:r>
            </a:p>
          </p:txBody>
        </p:sp>
      </p:grpSp>
      <p:grpSp>
        <p:nvGrpSpPr>
          <p:cNvPr id="7" name="Group 61"/>
          <p:cNvGrpSpPr>
            <a:grpSpLocks/>
          </p:cNvGrpSpPr>
          <p:nvPr/>
        </p:nvGrpSpPr>
        <p:grpSpPr bwMode="auto">
          <a:xfrm>
            <a:off x="8287820" y="4833074"/>
            <a:ext cx="533400" cy="457200"/>
            <a:chOff x="4224" y="2976"/>
            <a:chExt cx="336" cy="288"/>
          </a:xfrm>
        </p:grpSpPr>
        <p:sp>
          <p:nvSpPr>
            <p:cNvPr id="20504" name="Oval 50"/>
            <p:cNvSpPr>
              <a:spLocks noChangeArrowheads="1"/>
            </p:cNvSpPr>
            <p:nvPr/>
          </p:nvSpPr>
          <p:spPr bwMode="auto">
            <a:xfrm>
              <a:off x="4224" y="2976"/>
              <a:ext cx="336" cy="288"/>
            </a:xfrm>
            <a:prstGeom prst="ellipse">
              <a:avLst/>
            </a:prstGeom>
            <a:solidFill>
              <a:srgbClr val="9966FF"/>
            </a:solidFill>
            <a:ln w="9525">
              <a:noFill/>
              <a:miter lim="800000"/>
              <a:headEnd/>
              <a:tailEnd/>
            </a:ln>
            <a:effectLst>
              <a:prstShdw prst="shdw17" dist="17961" dir="2700000">
                <a:srgbClr val="5C3D99"/>
              </a:prstShdw>
            </a:effectLst>
          </p:spPr>
          <p:txBody>
            <a:bodyPr wrap="none" anchor="ctr"/>
            <a:lstStyle/>
            <a:p>
              <a:endParaRPr lang="en-US"/>
            </a:p>
          </p:txBody>
        </p:sp>
        <p:sp>
          <p:nvSpPr>
            <p:cNvPr id="217139" name="Text Box 51"/>
            <p:cNvSpPr txBox="1">
              <a:spLocks noChangeArrowheads="1"/>
            </p:cNvSpPr>
            <p:nvPr/>
          </p:nvSpPr>
          <p:spPr bwMode="auto">
            <a:xfrm>
              <a:off x="4289" y="2976"/>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3</a:t>
              </a:r>
            </a:p>
          </p:txBody>
        </p:sp>
      </p:grpSp>
      <p:grpSp>
        <p:nvGrpSpPr>
          <p:cNvPr id="8" name="Group 60"/>
          <p:cNvGrpSpPr>
            <a:grpSpLocks/>
          </p:cNvGrpSpPr>
          <p:nvPr/>
        </p:nvGrpSpPr>
        <p:grpSpPr bwMode="auto">
          <a:xfrm>
            <a:off x="8287820" y="2775674"/>
            <a:ext cx="533400" cy="457200"/>
            <a:chOff x="4224" y="1680"/>
            <a:chExt cx="336" cy="288"/>
          </a:xfrm>
        </p:grpSpPr>
        <p:sp>
          <p:nvSpPr>
            <p:cNvPr id="20502" name="Oval 53"/>
            <p:cNvSpPr>
              <a:spLocks noChangeArrowheads="1"/>
            </p:cNvSpPr>
            <p:nvPr/>
          </p:nvSpPr>
          <p:spPr bwMode="auto">
            <a:xfrm>
              <a:off x="4224" y="1680"/>
              <a:ext cx="336" cy="288"/>
            </a:xfrm>
            <a:prstGeom prst="ellipse">
              <a:avLst/>
            </a:prstGeom>
            <a:solidFill>
              <a:srgbClr val="FF9966"/>
            </a:solidFill>
            <a:ln w="9525">
              <a:noFill/>
              <a:miter lim="800000"/>
              <a:headEnd/>
              <a:tailEnd/>
            </a:ln>
            <a:effectLst>
              <a:prstShdw prst="shdw17" dist="17961" dir="2700000">
                <a:srgbClr val="995C3D"/>
              </a:prstShdw>
            </a:effectLst>
          </p:spPr>
          <p:txBody>
            <a:bodyPr wrap="none" anchor="ctr"/>
            <a:lstStyle/>
            <a:p>
              <a:endParaRPr lang="en-US"/>
            </a:p>
          </p:txBody>
        </p:sp>
        <p:sp>
          <p:nvSpPr>
            <p:cNvPr id="217142" name="Text Box 54"/>
            <p:cNvSpPr txBox="1">
              <a:spLocks noChangeArrowheads="1"/>
            </p:cNvSpPr>
            <p:nvPr/>
          </p:nvSpPr>
          <p:spPr bwMode="auto">
            <a:xfrm>
              <a:off x="4289" y="1680"/>
              <a:ext cx="197" cy="23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t>2</a:t>
              </a:r>
            </a:p>
          </p:txBody>
        </p:sp>
      </p:gr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15162</TotalTime>
  <Words>1865</Words>
  <Application>Microsoft Office PowerPoint</Application>
  <PresentationFormat>Widescreen</PresentationFormat>
  <Paragraphs>354</Paragraphs>
  <Slides>39</Slides>
  <Notes>38</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Calibri Light</vt:lpstr>
      <vt:lpstr>Times New Roman</vt:lpstr>
      <vt:lpstr>Wingdings</vt:lpstr>
      <vt:lpstr>Celestial</vt:lpstr>
      <vt:lpstr>PowerPoint Presentation</vt:lpstr>
      <vt:lpstr>What is Program Evaluation?</vt:lpstr>
      <vt:lpstr>Process Evaluation Vs. Outcome Monitoring</vt:lpstr>
      <vt:lpstr>Process Evaluation Vs. Outcome Monitoring</vt:lpstr>
      <vt:lpstr>Process Evaluation Vs. Outcome Monitoring</vt:lpstr>
      <vt:lpstr>Program Improvement</vt:lpstr>
      <vt:lpstr>Why Evaluate?</vt:lpstr>
      <vt:lpstr>Why Evaluate?</vt:lpstr>
      <vt:lpstr>Program Evaluation  Framework</vt:lpstr>
      <vt:lpstr>Who are Stakeholders?</vt:lpstr>
      <vt:lpstr>Types of Stakeholders</vt:lpstr>
      <vt:lpstr>Identifying the “Right” Stakeholders</vt:lpstr>
      <vt:lpstr>Role of Stakeholders</vt:lpstr>
      <vt:lpstr>Program Evaluation  Framework</vt:lpstr>
      <vt:lpstr>Describe the Program</vt:lpstr>
      <vt:lpstr>Components of a Logic Model</vt:lpstr>
      <vt:lpstr>Example of a Logic Model</vt:lpstr>
      <vt:lpstr>Program Evaluation  Framework</vt:lpstr>
      <vt:lpstr>Focus the Evaluation Design</vt:lpstr>
      <vt:lpstr>PowerPoint Presentation</vt:lpstr>
      <vt:lpstr>PowerPoint Presentation</vt:lpstr>
      <vt:lpstr>Develop Evaluation Questions</vt:lpstr>
      <vt:lpstr>Program Evaluation  Framework</vt:lpstr>
      <vt:lpstr>Determine Sources for Info</vt:lpstr>
      <vt:lpstr>Determine Sources for Info</vt:lpstr>
      <vt:lpstr>Determine Sources for Info</vt:lpstr>
      <vt:lpstr>Program Evaluation  Framework</vt:lpstr>
      <vt:lpstr>Analyze &amp; Justify Conclusions</vt:lpstr>
      <vt:lpstr>Analyze Data</vt:lpstr>
      <vt:lpstr>Analyze Data</vt:lpstr>
      <vt:lpstr>Tips to Interpreting Findings</vt:lpstr>
      <vt:lpstr>Exercise - What interpretations can you make about the PDG program from the following charts? </vt:lpstr>
      <vt:lpstr>Exercise - What interpretations can you make about the PDG program from the following charts? </vt:lpstr>
      <vt:lpstr>Exercise - What interpretations can you make about the PDG program from the following charts? </vt:lpstr>
      <vt:lpstr>Program Evaluation  Framework</vt:lpstr>
      <vt:lpstr>Ensure Use &amp; Share Lessons Learned</vt:lpstr>
      <vt:lpstr>Exercise</vt:lpstr>
      <vt:lpstr>Program Evaluation  Framework</vt:lpstr>
      <vt:lpstr>Closing</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Patrick Stanley</dc:creator>
  <cp:lastModifiedBy>Patrick Stanley</cp:lastModifiedBy>
  <cp:revision>220</cp:revision>
  <dcterms:created xsi:type="dcterms:W3CDTF">2011-05-06T20:40:58Z</dcterms:created>
  <dcterms:modified xsi:type="dcterms:W3CDTF">2023-08-10T18:01:35Z</dcterms:modified>
</cp:coreProperties>
</file>